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59" r:id="rId5"/>
    <p:sldId id="265" r:id="rId6"/>
    <p:sldId id="266" r:id="rId7"/>
    <p:sldId id="269" r:id="rId8"/>
    <p:sldId id="271" r:id="rId9"/>
    <p:sldId id="272" r:id="rId10"/>
    <p:sldId id="25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F6061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C"/>
          </a:solidFill>
        </a:fill>
      </a:tcStyle>
    </a:wholeTbl>
    <a:band2H>
      <a:tcTxStyle/>
      <a:tcStyle>
        <a:tcBdr/>
        <a:fill>
          <a:solidFill>
            <a:srgbClr val="E7E7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E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1CB"/>
          </a:solidFill>
        </a:fill>
      </a:tcStyle>
    </a:wholeTbl>
    <a:band2H>
      <a:tcTxStyle/>
      <a:tcStyle>
        <a:tcBdr/>
        <a:fill>
          <a:solidFill>
            <a:srgbClr val="EC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F606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solidFill>
            <a:srgbClr val="5F606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solidFill>
            <a:srgbClr val="5F6061">
              <a:alpha val="20000"/>
            </a:srgbClr>
          </a:solidFill>
        </a:fill>
      </a:tcStyle>
    </a:firstCol>
    <a:la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101600" cap="flat">
              <a:solidFill>
                <a:srgbClr val="5F6061"/>
              </a:solidFill>
              <a:prstDash val="solid"/>
              <a:round/>
            </a:ln>
          </a:top>
          <a:bottom>
            <a:ln w="254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F6061"/>
        </a:fontRef>
        <a:srgbClr val="5F6061"/>
      </a:tcTxStyle>
      <a:tcStyle>
        <a:tcBdr>
          <a:left>
            <a:ln w="25400" cap="flat">
              <a:solidFill>
                <a:srgbClr val="5F6061"/>
              </a:solidFill>
              <a:prstDash val="solid"/>
              <a:round/>
            </a:ln>
          </a:left>
          <a:right>
            <a:ln w="25400" cap="flat">
              <a:solidFill>
                <a:srgbClr val="5F6061"/>
              </a:solidFill>
              <a:prstDash val="solid"/>
              <a:round/>
            </a:ln>
          </a:right>
          <a:top>
            <a:ln w="25400" cap="flat">
              <a:solidFill>
                <a:srgbClr val="5F6061"/>
              </a:solidFill>
              <a:prstDash val="solid"/>
              <a:round/>
            </a:ln>
          </a:top>
          <a:bottom>
            <a:ln w="50800" cap="flat">
              <a:solidFill>
                <a:srgbClr val="5F6061"/>
              </a:solidFill>
              <a:prstDash val="solid"/>
              <a:round/>
            </a:ln>
          </a:bottom>
          <a:insideH>
            <a:ln w="25400" cap="flat">
              <a:solidFill>
                <a:srgbClr val="5F6061"/>
              </a:solidFill>
              <a:prstDash val="solid"/>
              <a:round/>
            </a:ln>
          </a:insideH>
          <a:insideV>
            <a:ln w="25400" cap="flat">
              <a:solidFill>
                <a:srgbClr val="5F606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3048000" y="2126344"/>
            <a:ext cx="18288000" cy="4775201"/>
          </a:xfrm>
          <a:prstGeom prst="rect">
            <a:avLst/>
          </a:prstGeom>
        </p:spPr>
        <p:txBody>
          <a:bodyPr anchor="b"/>
          <a:lstStyle>
            <a:lvl1pPr>
              <a:defRPr spc="1200">
                <a:solidFill>
                  <a:srgbClr val="53535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061630"/>
            <a:ext cx="18288000" cy="33115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6400"/>
            </a:lvl1pPr>
            <a:lvl2pPr marL="838200" indent="-609600">
              <a:buClrTx/>
              <a:buFontTx/>
              <a:defRPr sz="6400"/>
            </a:lvl2pPr>
            <a:lvl3pPr marL="1193801" indent="-736601">
              <a:buClrTx/>
              <a:buFontTx/>
              <a:defRPr sz="6400"/>
            </a:lvl3pPr>
            <a:lvl4pPr marL="1500187" indent="-812800">
              <a:buClrTx/>
              <a:buFontTx/>
              <a:defRPr sz="6400"/>
            </a:lvl4pPr>
            <a:lvl5pPr marL="1734433" indent="-818446">
              <a:buClrTx/>
              <a:buFontTx/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OCP18_slide_master_layout_footer.png" descr="OCP18_slide_master_layout_foo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956621"/>
            <a:ext cx="24384001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OCP18_slide_master_layout_upper_corner.png" descr="OCP18_slide_master_layout_upper_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25400"/>
            <a:ext cx="3987800" cy="398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CP18_slide_master_tail_v2.png" descr="OCP18_slide_master_tail_v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P18_slide_master_top_v2.png" descr="OCP18_slide_master_top_v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858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⎻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1009651" marR="0" indent="-552451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296987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⎻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529821" marR="0" indent="-613834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75000"/>
        <a:buFont typeface="Arial"/>
        <a:buChar char="o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8956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33528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38100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4267200" marR="0" indent="-6096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8DC63F"/>
        </a:buClr>
        <a:buSzPct val="100000"/>
        <a:buFont typeface="Arial"/>
        <a:buChar char="•"/>
        <a:tabLst/>
        <a:defRPr sz="4800" b="0" i="0" u="none" strike="noStrike" cap="none" spc="0" baseline="0">
          <a:ln>
            <a:noFill/>
          </a:ln>
          <a:solidFill>
            <a:srgbClr val="5F6062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KEYNOTE: PRESENTATION…"/>
          <p:cNvSpPr txBox="1">
            <a:spLocks noGrp="1"/>
          </p:cNvSpPr>
          <p:nvPr>
            <p:ph type="title"/>
          </p:nvPr>
        </p:nvSpPr>
        <p:spPr>
          <a:xfrm>
            <a:off x="721895" y="4644188"/>
            <a:ext cx="23413451" cy="32720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Failure Prediction Mechanism for Pluggable </a:t>
            </a:r>
            <a:r>
              <a:rPr lang="en-US"/>
              <a:t>Optical Interconnect at Facebook Data Centers</a:t>
            </a:r>
            <a:endParaRPr dirty="0">
              <a:solidFill>
                <a:srgbClr val="5C6062"/>
              </a:solidFill>
            </a:endParaRPr>
          </a:p>
        </p:txBody>
      </p:sp>
      <p:sp>
        <p:nvSpPr>
          <p:cNvPr id="42" name="Name/Title/Company. 32pt. Title Case. Book."/>
          <p:cNvSpPr txBox="1">
            <a:spLocks noGrp="1"/>
          </p:cNvSpPr>
          <p:nvPr>
            <p:ph type="body" sz="quarter" idx="1"/>
          </p:nvPr>
        </p:nvSpPr>
        <p:spPr>
          <a:xfrm>
            <a:off x="10892588" y="10482610"/>
            <a:ext cx="13242758" cy="113989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Abhijit Chakravarty and Vincent Zeng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6146800" y="12277023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35" y="507610"/>
            <a:ext cx="18288000" cy="1728964"/>
          </a:xfrm>
        </p:spPr>
        <p:txBody>
          <a:bodyPr>
            <a:noAutofit/>
          </a:bodyPr>
          <a:lstStyle/>
          <a:p>
            <a:br>
              <a:rPr lang="en-US" sz="6000" dirty="0"/>
            </a:br>
            <a:r>
              <a:rPr lang="en-US" sz="6600" dirty="0"/>
              <a:t>Problem Statements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4EC0D6-ADB4-4C14-8AF4-385D7C43027C}"/>
              </a:ext>
            </a:extLst>
          </p:cNvPr>
          <p:cNvSpPr txBox="1"/>
          <p:nvPr/>
        </p:nvSpPr>
        <p:spPr>
          <a:xfrm>
            <a:off x="3546764" y="3435928"/>
            <a:ext cx="16667018" cy="35086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5400" dirty="0">
                <a:solidFill>
                  <a:srgbClr val="0070C0"/>
                </a:solidFill>
              </a:rPr>
              <a:t>Currently t</a:t>
            </a: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here is no method developed to avoid the optical transceiver failures ahead of time. </a:t>
            </a:r>
            <a:r>
              <a:rPr lang="en-US" sz="5400" dirty="0">
                <a:solidFill>
                  <a:srgbClr val="0070C0"/>
                </a:solidFill>
              </a:rPr>
              <a:t>Network traffic loss is not predicable 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marL="571500" marR="0" indent="-5715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787493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35" y="507610"/>
            <a:ext cx="18288000" cy="1728964"/>
          </a:xfrm>
        </p:spPr>
        <p:txBody>
          <a:bodyPr>
            <a:noAutofit/>
          </a:bodyPr>
          <a:lstStyle/>
          <a:p>
            <a:br>
              <a:rPr lang="en-US" sz="6000" dirty="0"/>
            </a:br>
            <a:r>
              <a:rPr lang="en-US" sz="6600" dirty="0"/>
              <a:t>Real-time performance monitoring mechanism at FB data centers 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EA4A286-6518-4E55-A386-756652903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99" y="3460456"/>
            <a:ext cx="7095938" cy="3583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9A707-05D3-44C6-A842-84606BFA8358}"/>
              </a:ext>
            </a:extLst>
          </p:cNvPr>
          <p:cNvSpPr txBox="1"/>
          <p:nvPr/>
        </p:nvSpPr>
        <p:spPr>
          <a:xfrm>
            <a:off x="3126693" y="2844905"/>
            <a:ext cx="9145518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Temperature Readout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04788" y="7204518"/>
            <a:ext cx="8518358" cy="40626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By data centers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By suppliers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By part number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By switch port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Over time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All switch platforms (RSW = rack switch, FSW = fabric switch, ESW = edge switch, SSW = spine switch)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2800" dirty="0"/>
              <a:t>Temperature, </a:t>
            </a:r>
            <a:r>
              <a:rPr lang="en-US" sz="2800" dirty="0" err="1"/>
              <a:t>Tx</a:t>
            </a:r>
            <a:r>
              <a:rPr lang="en-US" sz="2800" dirty="0"/>
              <a:t> Bias, </a:t>
            </a:r>
            <a:r>
              <a:rPr lang="en-US" sz="2800" dirty="0" err="1"/>
              <a:t>Tx</a:t>
            </a:r>
            <a:r>
              <a:rPr lang="en-US" sz="2800" dirty="0"/>
              <a:t> Power, </a:t>
            </a:r>
            <a:r>
              <a:rPr lang="en-US" sz="2800" dirty="0" err="1"/>
              <a:t>Vcc</a:t>
            </a:r>
            <a:r>
              <a:rPr lang="en-US" sz="2800" dirty="0"/>
              <a:t>, Rx Power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0B2A2-A6CE-4C9E-8BE0-F8F060E8C2CA}"/>
              </a:ext>
            </a:extLst>
          </p:cNvPr>
          <p:cNvSpPr txBox="1"/>
          <p:nvPr/>
        </p:nvSpPr>
        <p:spPr>
          <a:xfrm>
            <a:off x="3126693" y="7118046"/>
            <a:ext cx="4320411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Transmitter Power Readout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D486E7-98FA-4579-89F1-CEC5710F7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00" y="7733597"/>
            <a:ext cx="7095937" cy="3655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3E55D4-8E84-4F08-BF02-8D94A263B52D}"/>
              </a:ext>
            </a:extLst>
          </p:cNvPr>
          <p:cNvSpPr txBox="1"/>
          <p:nvPr/>
        </p:nvSpPr>
        <p:spPr>
          <a:xfrm>
            <a:off x="10904788" y="2721794"/>
            <a:ext cx="3847526" cy="615551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err="1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Tx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5F6061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 Bias Current Readout</a:t>
            </a:r>
          </a:p>
        </p:txBody>
      </p:sp>
      <p:pic>
        <p:nvPicPr>
          <p:cNvPr id="11" name="Picture 10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2CF78B71-9947-4EC5-9F80-4856FC1FC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88" y="3460456"/>
            <a:ext cx="7134824" cy="3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854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35" y="507610"/>
            <a:ext cx="18288000" cy="1728964"/>
          </a:xfrm>
        </p:spPr>
        <p:txBody>
          <a:bodyPr>
            <a:noAutofit/>
          </a:bodyPr>
          <a:lstStyle/>
          <a:p>
            <a:br>
              <a:rPr lang="en-US" sz="6000" dirty="0"/>
            </a:br>
            <a:r>
              <a:rPr lang="en-US" sz="6600" dirty="0"/>
              <a:t>Real-time monitoring mechanism implementation at our DCs </a:t>
            </a: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59C08BE2-68E0-48AF-B245-F30573EE2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93" y="2236575"/>
            <a:ext cx="8796602" cy="483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30989" y="2815389"/>
            <a:ext cx="10684043" cy="794063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dirty="0"/>
              <a:t>Shows the relationship between </a:t>
            </a:r>
            <a:r>
              <a:rPr lang="en-US" dirty="0" err="1"/>
              <a:t>tx</a:t>
            </a:r>
            <a:r>
              <a:rPr lang="en-US" dirty="0"/>
              <a:t>/</a:t>
            </a:r>
            <a:r>
              <a:rPr lang="en-US" dirty="0" err="1"/>
              <a:t>rx</a:t>
            </a:r>
            <a:r>
              <a:rPr lang="en-US" dirty="0"/>
              <a:t> power, current, and temperature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As a transceiver degrades/begins to fail, current gradually increases to maintain steady </a:t>
            </a:r>
            <a:r>
              <a:rPr lang="en-US" dirty="0" err="1"/>
              <a:t>Tx</a:t>
            </a:r>
            <a:r>
              <a:rPr lang="en-US" dirty="0"/>
              <a:t> Power, until reaching a plateau at 65mA (depends on supplier)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Beyond the plateau, recovery is impossible and the particular transmitter will likely fail in a few 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Also, the case temperature has a positive correlation with transmitter bias current and negative correlation with transmitter optical power</a:t>
            </a:r>
          </a:p>
          <a:p>
            <a:pPr marL="571500" indent="-571500">
              <a:buFont typeface="Arial" charset="0"/>
              <a:buChar char="•"/>
            </a:pPr>
            <a:r>
              <a:rPr lang="en-US" dirty="0"/>
              <a:t>This correlation can help us better predict the failures and prevent the link failure in a data center before it actually occurs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4A5B5-33C7-4ED3-A2E8-6EE7DA27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57" y="6770102"/>
            <a:ext cx="11158538" cy="495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373680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90" y="201292"/>
            <a:ext cx="18288000" cy="1728964"/>
          </a:xfrm>
        </p:spPr>
        <p:txBody>
          <a:bodyPr>
            <a:noAutofit/>
          </a:bodyPr>
          <a:lstStyle/>
          <a:p>
            <a:r>
              <a:rPr lang="en-US" sz="8000" b="1" dirty="0"/>
              <a:t>Failure Modes Observation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917464-1702-431A-B533-E08F9EEDC9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82899" y="8331630"/>
            <a:ext cx="18288000" cy="3311525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~20 units were pulled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All of them failed after stressful test within two weeks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DC6E2199-AB0B-4BB6-95A0-F53876BE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29" y="2474121"/>
            <a:ext cx="8934081" cy="5057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018" y="2474120"/>
            <a:ext cx="8192372" cy="5057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45942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2" y="297545"/>
            <a:ext cx="20443568" cy="1728964"/>
          </a:xfrm>
        </p:spPr>
        <p:txBody>
          <a:bodyPr>
            <a:noAutofit/>
          </a:bodyPr>
          <a:lstStyle/>
          <a:p>
            <a:r>
              <a:rPr lang="en-US" sz="7200" b="1" dirty="0"/>
              <a:t>Some Basic Of Laser Diode Failures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917464-1702-431A-B533-E08F9EEDC9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6598" y="4521200"/>
            <a:ext cx="17487902" cy="7162800"/>
          </a:xfrm>
        </p:spPr>
        <p:txBody>
          <a:bodyPr numCol="2">
            <a:normAutofit fontScale="8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Power Reduction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Wavelength shift</a:t>
            </a:r>
          </a:p>
          <a:p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Spectral linewidth widening</a:t>
            </a:r>
          </a:p>
          <a:p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Modulation speed change</a:t>
            </a:r>
          </a:p>
          <a:p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No lasing suddenly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Defect/dislocation propagates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Metal diffusion/mitigation. Defect propagates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Grating area disorder/precipitation/facet melting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Defect propagates/grows</a:t>
            </a:r>
          </a:p>
          <a:p>
            <a:endParaRPr lang="en-US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5400" dirty="0"/>
              <a:t>Bonding part/alloy reaction/thermal fatigue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CCE99-A44D-40FD-A43A-F4102D6F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877" y="8797636"/>
            <a:ext cx="7448323" cy="26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49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2" y="297545"/>
            <a:ext cx="20443568" cy="1728964"/>
          </a:xfrm>
        </p:spPr>
        <p:txBody>
          <a:bodyPr>
            <a:noAutofit/>
          </a:bodyPr>
          <a:lstStyle/>
          <a:p>
            <a:r>
              <a:rPr lang="en-US" sz="7200" b="1" dirty="0"/>
              <a:t>Algorithm Proposed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E0F9A-B7AC-4132-8323-650A15C1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463" y="6858000"/>
            <a:ext cx="13324526" cy="30891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524E3-0986-4731-8AEE-1B6E6FEDBCE8}"/>
              </a:ext>
            </a:extLst>
          </p:cNvPr>
          <p:cNvSpPr/>
          <p:nvPr/>
        </p:nvSpPr>
        <p:spPr>
          <a:xfrm>
            <a:off x="3078892" y="3443087"/>
            <a:ext cx="1803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The adjustment of the sensitivity of top power monitoring (TPM device)</a:t>
            </a:r>
          </a:p>
          <a:p>
            <a:endParaRPr lang="en-US" sz="4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Need to set the algorithm to find out the saturation of </a:t>
            </a:r>
            <a:r>
              <a:rPr lang="en-US" sz="4400" dirty="0" err="1">
                <a:solidFill>
                  <a:srgbClr val="000000"/>
                </a:solidFill>
                <a:latin typeface="Calibri" panose="020F0502020204030204" pitchFamily="34" charset="0"/>
              </a:rPr>
              <a:t>Tx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 power output.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597139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44FC-B341-488A-BBD4-42E3A6A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632" y="297545"/>
            <a:ext cx="20443568" cy="1728964"/>
          </a:xfrm>
        </p:spPr>
        <p:txBody>
          <a:bodyPr>
            <a:noAutofit/>
          </a:bodyPr>
          <a:lstStyle/>
          <a:p>
            <a:r>
              <a:rPr lang="en-US" sz="7200" b="1" dirty="0"/>
              <a:t>Conclusions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524E3-0986-4731-8AEE-1B6E6FEDBCE8}"/>
              </a:ext>
            </a:extLst>
          </p:cNvPr>
          <p:cNvSpPr/>
          <p:nvPr/>
        </p:nvSpPr>
        <p:spPr>
          <a:xfrm>
            <a:off x="3381632" y="3354082"/>
            <a:ext cx="1803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</a:rPr>
              <a:t>We investigated the correlation among the bias current of the laser diode, transmitter power degradation and environmental changes.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0070C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</a:rPr>
              <a:t>We identified signatures for laser diode degradation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</a:rPr>
              <a:t>We are developing a mechanism to predicate the failure modes.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6800" y="12252960"/>
            <a:ext cx="11435805" cy="1254034"/>
          </a:xfrm>
          <a:prstGeom prst="rect">
            <a:avLst/>
          </a:prstGeom>
          <a:solidFill>
            <a:srgbClr val="8DC63F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5F606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7795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CP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CP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CP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CP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F6061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334</Words>
  <Application>Microsoft Office PowerPoint</Application>
  <PresentationFormat>Custom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Book</vt:lpstr>
      <vt:lpstr>OCP Template</vt:lpstr>
      <vt:lpstr>PowerPoint Presentation</vt:lpstr>
      <vt:lpstr>Failure Prediction Mechanism for Pluggable Optical Interconnect at Facebook Data Centers</vt:lpstr>
      <vt:lpstr> Problem Statements</vt:lpstr>
      <vt:lpstr> Real-time performance monitoring mechanism at FB data centers </vt:lpstr>
      <vt:lpstr> Real-time monitoring mechanism implementation at our DCs </vt:lpstr>
      <vt:lpstr>Failure Modes Observation</vt:lpstr>
      <vt:lpstr>Some Basic Of Laser Diode Failures</vt:lpstr>
      <vt:lpstr>Algorithm Proposed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Zeng</dc:creator>
  <cp:lastModifiedBy>Vincent Zeng</cp:lastModifiedBy>
  <cp:revision>45</cp:revision>
  <dcterms:modified xsi:type="dcterms:W3CDTF">2018-02-16T19:34:31Z</dcterms:modified>
</cp:coreProperties>
</file>