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9" r:id="rId3"/>
    <p:sldId id="260" r:id="rId4"/>
    <p:sldId id="263" r:id="rId5"/>
    <p:sldId id="264" r:id="rId6"/>
    <p:sldId id="265" r:id="rId7"/>
    <p:sldId id="269" r:id="rId8"/>
    <p:sldId id="267" r:id="rId9"/>
    <p:sldId id="268" r:id="rId10"/>
    <p:sldId id="258"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Franklin Gothic Book"/>
          <a:ea typeface="Franklin Gothic Book"/>
          <a:cs typeface="Franklin Gothic Book"/>
        </a:font>
        <a:srgbClr val="5F6061"/>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CCCDC"/>
          </a:solidFill>
        </a:fill>
      </a:tcStyle>
    </a:wholeTbl>
    <a:band2H>
      <a:tcTxStyle/>
      <a:tcStyle>
        <a:tcBdr/>
        <a:fill>
          <a:solidFill>
            <a:srgbClr val="E7E7EE"/>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Franklin Gothic Book"/>
          <a:ea typeface="Franklin Gothic Book"/>
          <a:cs typeface="Franklin Gothic Book"/>
        </a:font>
        <a:srgbClr val="5F6061"/>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BCBCE"/>
          </a:solidFill>
        </a:fill>
      </a:tcStyle>
    </a:wholeTbl>
    <a:band2H>
      <a:tcTxStyle/>
      <a:tcStyle>
        <a:tcBdr/>
        <a:fill>
          <a:solidFill>
            <a:srgbClr val="E7E7E8"/>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Franklin Gothic Book"/>
          <a:ea typeface="Franklin Gothic Book"/>
          <a:cs typeface="Franklin Gothic Book"/>
        </a:font>
        <a:srgbClr val="5F6061"/>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6D1CB"/>
          </a:solidFill>
        </a:fill>
      </a:tcStyle>
    </a:wholeTbl>
    <a:band2H>
      <a:tcTxStyle/>
      <a:tcStyle>
        <a:tcBdr/>
        <a:fill>
          <a:solidFill>
            <a:srgbClr val="ECE9E7"/>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Franklin Gothic Book"/>
          <a:ea typeface="Franklin Gothic Book"/>
          <a:cs typeface="Franklin Gothic Book"/>
        </a:font>
        <a:srgbClr val="5F6061"/>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9E9EA"/>
          </a:solidFill>
        </a:fill>
      </a:tcStyle>
    </a:wholeTbl>
    <a:band2H>
      <a:tcTxStyle/>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5F6061"/>
        </a:fontRef>
        <a:srgbClr val="5F6061"/>
      </a:tcTxStyle>
      <a:tcStyle>
        <a:tcBdr>
          <a:left>
            <a:ln w="25400" cap="flat">
              <a:noFill/>
              <a:miter lim="400000"/>
            </a:ln>
          </a:left>
          <a:right>
            <a:ln w="25400" cap="flat">
              <a:noFill/>
              <a:miter lim="400000"/>
            </a:ln>
          </a:right>
          <a:top>
            <a:ln w="101600" cap="flat">
              <a:solidFill>
                <a:srgbClr val="5F6061"/>
              </a:solidFill>
              <a:prstDash val="solid"/>
              <a:round/>
            </a:ln>
          </a:top>
          <a:bottom>
            <a:ln w="50800" cap="flat">
              <a:solidFill>
                <a:srgbClr val="5F6061"/>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5F6061"/>
              </a:solidFill>
              <a:prstDash val="solid"/>
              <a:round/>
            </a:ln>
          </a:top>
          <a:bottom>
            <a:ln w="50800" cap="flat">
              <a:solidFill>
                <a:srgbClr val="5F6061"/>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
          <a:latin typeface="Franklin Gothic Book"/>
          <a:ea typeface="Franklin Gothic Book"/>
          <a:cs typeface="Franklin Gothic Book"/>
        </a:font>
        <a:srgbClr val="5F6061"/>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1D1D1"/>
          </a:solidFill>
        </a:fill>
      </a:tcStyle>
    </a:wholeTbl>
    <a:band2H>
      <a:tcTxStyle/>
      <a:tcStyle>
        <a:tcBdr/>
        <a:fill>
          <a:solidFill>
            <a:srgbClr val="E9E9EA"/>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5F606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5F606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5F6061"/>
          </a:solidFill>
        </a:fill>
      </a:tcStyle>
    </a:firstRow>
  </a:tblStyle>
  <a:tblStyle styleId="{2708684C-4D16-4618-839F-0558EEFCDFE6}" styleName="">
    <a:tblBg/>
    <a:wholeTbl>
      <a:tcTxStyle b="off" i="off">
        <a:font>
          <a:latin typeface="Franklin Gothic Book"/>
          <a:ea typeface="Franklin Gothic Book"/>
          <a:cs typeface="Franklin Gothic Book"/>
        </a:font>
        <a:srgbClr val="5F6061"/>
      </a:tcTxStyle>
      <a:tcStyle>
        <a:tcBdr>
          <a:left>
            <a:ln w="25400" cap="flat">
              <a:solidFill>
                <a:srgbClr val="5F6061"/>
              </a:solidFill>
              <a:prstDash val="solid"/>
              <a:round/>
            </a:ln>
          </a:left>
          <a:right>
            <a:ln w="25400" cap="flat">
              <a:solidFill>
                <a:srgbClr val="5F6061"/>
              </a:solidFill>
              <a:prstDash val="solid"/>
              <a:round/>
            </a:ln>
          </a:right>
          <a:top>
            <a:ln w="25400" cap="flat">
              <a:solidFill>
                <a:srgbClr val="5F6061"/>
              </a:solidFill>
              <a:prstDash val="solid"/>
              <a:round/>
            </a:ln>
          </a:top>
          <a:bottom>
            <a:ln w="25400" cap="flat">
              <a:solidFill>
                <a:srgbClr val="5F6061"/>
              </a:solidFill>
              <a:prstDash val="solid"/>
              <a:round/>
            </a:ln>
          </a:bottom>
          <a:insideH>
            <a:ln w="25400" cap="flat">
              <a:solidFill>
                <a:srgbClr val="5F6061"/>
              </a:solidFill>
              <a:prstDash val="solid"/>
              <a:round/>
            </a:ln>
          </a:insideH>
          <a:insideV>
            <a:ln w="25400" cap="flat">
              <a:solidFill>
                <a:srgbClr val="5F6061"/>
              </a:solidFill>
              <a:prstDash val="solid"/>
              <a:round/>
            </a:ln>
          </a:insideV>
        </a:tcBdr>
        <a:fill>
          <a:solidFill>
            <a:srgbClr val="5F6061">
              <a:alpha val="20000"/>
            </a:srgbClr>
          </a:solidFill>
        </a:fill>
      </a:tcStyle>
    </a:wholeTbl>
    <a:band2H>
      <a:tcTxStyle/>
      <a:tcStyle>
        <a:tcBdr/>
        <a:fill>
          <a:solidFill>
            <a:srgbClr val="FFFFFF"/>
          </a:solidFill>
        </a:fill>
      </a:tcStyle>
    </a:band2H>
    <a:firstCol>
      <a:tcTxStyle b="on" i="off">
        <a:fontRef idx="minor">
          <a:srgbClr val="5F6061"/>
        </a:fontRef>
        <a:srgbClr val="5F6061"/>
      </a:tcTxStyle>
      <a:tcStyle>
        <a:tcBdr>
          <a:left>
            <a:ln w="25400" cap="flat">
              <a:solidFill>
                <a:srgbClr val="5F6061"/>
              </a:solidFill>
              <a:prstDash val="solid"/>
              <a:round/>
            </a:ln>
          </a:left>
          <a:right>
            <a:ln w="25400" cap="flat">
              <a:solidFill>
                <a:srgbClr val="5F6061"/>
              </a:solidFill>
              <a:prstDash val="solid"/>
              <a:round/>
            </a:ln>
          </a:right>
          <a:top>
            <a:ln w="25400" cap="flat">
              <a:solidFill>
                <a:srgbClr val="5F6061"/>
              </a:solidFill>
              <a:prstDash val="solid"/>
              <a:round/>
            </a:ln>
          </a:top>
          <a:bottom>
            <a:ln w="25400" cap="flat">
              <a:solidFill>
                <a:srgbClr val="5F6061"/>
              </a:solidFill>
              <a:prstDash val="solid"/>
              <a:round/>
            </a:ln>
          </a:bottom>
          <a:insideH>
            <a:ln w="25400" cap="flat">
              <a:solidFill>
                <a:srgbClr val="5F6061"/>
              </a:solidFill>
              <a:prstDash val="solid"/>
              <a:round/>
            </a:ln>
          </a:insideH>
          <a:insideV>
            <a:ln w="25400" cap="flat">
              <a:solidFill>
                <a:srgbClr val="5F6061"/>
              </a:solidFill>
              <a:prstDash val="solid"/>
              <a:round/>
            </a:ln>
          </a:insideV>
        </a:tcBdr>
        <a:fill>
          <a:solidFill>
            <a:srgbClr val="5F6061">
              <a:alpha val="20000"/>
            </a:srgbClr>
          </a:solidFill>
        </a:fill>
      </a:tcStyle>
    </a:firstCol>
    <a:lastRow>
      <a:tcTxStyle b="on" i="off">
        <a:fontRef idx="minor">
          <a:srgbClr val="5F6061"/>
        </a:fontRef>
        <a:srgbClr val="5F6061"/>
      </a:tcTxStyle>
      <a:tcStyle>
        <a:tcBdr>
          <a:left>
            <a:ln w="25400" cap="flat">
              <a:solidFill>
                <a:srgbClr val="5F6061"/>
              </a:solidFill>
              <a:prstDash val="solid"/>
              <a:round/>
            </a:ln>
          </a:left>
          <a:right>
            <a:ln w="25400" cap="flat">
              <a:solidFill>
                <a:srgbClr val="5F6061"/>
              </a:solidFill>
              <a:prstDash val="solid"/>
              <a:round/>
            </a:ln>
          </a:right>
          <a:top>
            <a:ln w="101600" cap="flat">
              <a:solidFill>
                <a:srgbClr val="5F6061"/>
              </a:solidFill>
              <a:prstDash val="solid"/>
              <a:round/>
            </a:ln>
          </a:top>
          <a:bottom>
            <a:ln w="25400" cap="flat">
              <a:solidFill>
                <a:srgbClr val="5F6061"/>
              </a:solidFill>
              <a:prstDash val="solid"/>
              <a:round/>
            </a:ln>
          </a:bottom>
          <a:insideH>
            <a:ln w="25400" cap="flat">
              <a:solidFill>
                <a:srgbClr val="5F6061"/>
              </a:solidFill>
              <a:prstDash val="solid"/>
              <a:round/>
            </a:ln>
          </a:insideH>
          <a:insideV>
            <a:ln w="25400" cap="flat">
              <a:solidFill>
                <a:srgbClr val="5F6061"/>
              </a:solidFill>
              <a:prstDash val="solid"/>
              <a:round/>
            </a:ln>
          </a:insideV>
        </a:tcBdr>
        <a:fill>
          <a:noFill/>
        </a:fill>
      </a:tcStyle>
    </a:lastRow>
    <a:firstRow>
      <a:tcTxStyle b="on" i="off">
        <a:fontRef idx="minor">
          <a:srgbClr val="5F6061"/>
        </a:fontRef>
        <a:srgbClr val="5F6061"/>
      </a:tcTxStyle>
      <a:tcStyle>
        <a:tcBdr>
          <a:left>
            <a:ln w="25400" cap="flat">
              <a:solidFill>
                <a:srgbClr val="5F6061"/>
              </a:solidFill>
              <a:prstDash val="solid"/>
              <a:round/>
            </a:ln>
          </a:left>
          <a:right>
            <a:ln w="25400" cap="flat">
              <a:solidFill>
                <a:srgbClr val="5F6061"/>
              </a:solidFill>
              <a:prstDash val="solid"/>
              <a:round/>
            </a:ln>
          </a:right>
          <a:top>
            <a:ln w="25400" cap="flat">
              <a:solidFill>
                <a:srgbClr val="5F6061"/>
              </a:solidFill>
              <a:prstDash val="solid"/>
              <a:round/>
            </a:ln>
          </a:top>
          <a:bottom>
            <a:ln w="50800" cap="flat">
              <a:solidFill>
                <a:srgbClr val="5F6061"/>
              </a:solidFill>
              <a:prstDash val="solid"/>
              <a:round/>
            </a:ln>
          </a:bottom>
          <a:insideH>
            <a:ln w="25400" cap="flat">
              <a:solidFill>
                <a:srgbClr val="5F6061"/>
              </a:solidFill>
              <a:prstDash val="solid"/>
              <a:round/>
            </a:ln>
          </a:insideH>
          <a:insideV>
            <a:ln w="25400" cap="flat">
              <a:solidFill>
                <a:srgbClr val="5F6061"/>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71"/>
    <p:restoredTop sz="72606"/>
  </p:normalViewPr>
  <p:slideViewPr>
    <p:cSldViewPr snapToGrid="0" snapToObjects="1">
      <p:cViewPr varScale="1">
        <p:scale>
          <a:sx n="34" d="100"/>
          <a:sy n="34" d="100"/>
        </p:scale>
        <p:origin x="25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353204107246397E-2"/>
          <c:y val="5.7236463141086998E-2"/>
          <c:w val="0.929911626346552"/>
          <c:h val="0.84289059553786905"/>
        </c:manualLayout>
      </c:layout>
      <c:lineChart>
        <c:grouping val="stacked"/>
        <c:varyColors val="0"/>
        <c:ser>
          <c:idx val="0"/>
          <c:order val="0"/>
          <c:tx>
            <c:strRef>
              <c:f>Sheet1!$B$1</c:f>
              <c:strCache>
                <c:ptCount val="1"/>
                <c:pt idx="0">
                  <c:v>Capacity Requirements</c:v>
                </c:pt>
              </c:strCache>
            </c:strRef>
          </c:tx>
          <c:spPr>
            <a:ln w="76200" cap="rnd">
              <a:solidFill>
                <a:schemeClr val="accent1"/>
              </a:solidFill>
              <a:round/>
            </a:ln>
            <a:effectLst/>
          </c:spPr>
          <c:marker>
            <c:symbol val="none"/>
          </c:marker>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General</c:formatCode>
                <c:ptCount val="6"/>
                <c:pt idx="0">
                  <c:v>66000</c:v>
                </c:pt>
                <c:pt idx="1">
                  <c:v>190000</c:v>
                </c:pt>
                <c:pt idx="2">
                  <c:v>950000</c:v>
                </c:pt>
                <c:pt idx="3">
                  <c:v>2400000</c:v>
                </c:pt>
                <c:pt idx="4">
                  <c:v>3600000</c:v>
                </c:pt>
                <c:pt idx="5">
                  <c:v>4300000</c:v>
                </c:pt>
              </c:numCache>
            </c:numRef>
          </c:val>
          <c:smooth val="0"/>
          <c:extLst>
            <c:ext xmlns:c16="http://schemas.microsoft.com/office/drawing/2014/chart" uri="{C3380CC4-5D6E-409C-BE32-E72D297353CC}">
              <c16:uniqueId val="{00000000-6896-0F49-B139-8EDCADB4DD93}"/>
            </c:ext>
          </c:extLst>
        </c:ser>
        <c:dLbls>
          <c:showLegendKey val="0"/>
          <c:showVal val="0"/>
          <c:showCatName val="0"/>
          <c:showSerName val="0"/>
          <c:showPercent val="0"/>
          <c:showBubbleSize val="0"/>
        </c:dLbls>
        <c:smooth val="0"/>
        <c:axId val="1950815840"/>
        <c:axId val="1951232368"/>
      </c:lineChart>
      <c:catAx>
        <c:axId val="1950815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951232368"/>
        <c:crosses val="autoZero"/>
        <c:auto val="1"/>
        <c:lblAlgn val="ctr"/>
        <c:lblOffset val="100"/>
        <c:noMultiLvlLbl val="0"/>
      </c:catAx>
      <c:valAx>
        <c:axId val="1951232368"/>
        <c:scaling>
          <c:orientation val="minMax"/>
        </c:scaling>
        <c:delete val="1"/>
        <c:axPos val="l"/>
        <c:numFmt formatCode="General" sourceLinked="1"/>
        <c:majorTickMark val="none"/>
        <c:minorTickMark val="none"/>
        <c:tickLblPos val="nextTo"/>
        <c:crossAx val="1950815840"/>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xfrm>
            <a:off x="1143000" y="685800"/>
            <a:ext cx="4572000" cy="3429000"/>
          </a:xfrm>
          <a:prstGeom prst="rect">
            <a:avLst/>
          </a:prstGeom>
        </p:spPr>
        <p:txBody>
          <a:bodyPr/>
          <a:lstStyle/>
          <a:p>
            <a:endParaRPr/>
          </a:p>
        </p:txBody>
      </p:sp>
      <p:sp>
        <p:nvSpPr>
          <p:cNvPr id="38" name="Shape 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FB logo </a:t>
            </a:r>
            <a:r>
              <a:rPr lang="mr-IN" dirty="0"/>
              <a:t>–</a:t>
            </a:r>
            <a:r>
              <a:rPr lang="en-US" dirty="0"/>
              <a:t> </a:t>
            </a:r>
          </a:p>
          <a:p>
            <a:endParaRPr lang="en-US" dirty="0"/>
          </a:p>
        </p:txBody>
      </p:sp>
    </p:spTree>
    <p:extLst>
      <p:ext uri="{BB962C8B-B14F-4D97-AF65-F5344CB8AC3E}">
        <p14:creationId xmlns:p14="http://schemas.microsoft.com/office/powerpoint/2010/main" val="1255482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Hi Everyone,</a:t>
            </a:r>
          </a:p>
          <a:p>
            <a:r>
              <a:rPr lang="en-US" dirty="0"/>
              <a:t>    My name is Heidi Daniels, and I’m</a:t>
            </a:r>
            <a:r>
              <a:rPr lang="en-US" baseline="0" dirty="0"/>
              <a:t> a Sourcing Manager for the Network Hardware team at Facebook.  A few weeks ago I decided to start hiking locally and a friend of mine had recommended trying the PG&amp;E trail at Rancho, San Antonio Park. I’d never been before </a:t>
            </a:r>
            <a:r>
              <a:rPr lang="mr-IN" baseline="0" dirty="0"/>
              <a:t>–</a:t>
            </a:r>
            <a:r>
              <a:rPr lang="en-US" baseline="0" dirty="0"/>
              <a:t> but hiking is walking </a:t>
            </a:r>
            <a:r>
              <a:rPr lang="mr-IN" baseline="0" dirty="0"/>
              <a:t>–</a:t>
            </a:r>
            <a:r>
              <a:rPr lang="en-US" baseline="0" dirty="0"/>
              <a:t> so how hard could it be, right?</a:t>
            </a:r>
          </a:p>
          <a:p>
            <a:r>
              <a:rPr lang="en-US" baseline="0" dirty="0"/>
              <a:t>   So I packed my camelback and put on my hiking shoes to prepare for the morning and I started out. Within the first 10 mins, I started to climb and the climb was intense. And then the climb continued</a:t>
            </a:r>
            <a:r>
              <a:rPr lang="mr-IN" baseline="0" dirty="0"/>
              <a:t>…</a:t>
            </a:r>
            <a:r>
              <a:rPr lang="en-US" baseline="0" dirty="0"/>
              <a:t> and continued. So an hour later, I was truly relieved to get to a plateau, catch my breath and look back over the beautiful view. Of course in my mind </a:t>
            </a:r>
            <a:r>
              <a:rPr lang="mr-IN" baseline="0" dirty="0"/>
              <a:t>–</a:t>
            </a:r>
            <a:r>
              <a:rPr lang="en-US" baseline="0" dirty="0"/>
              <a:t> I’m hoping that the climb was done because I was ready to start heading down for a change - but once I turned back to the path </a:t>
            </a:r>
            <a:r>
              <a:rPr lang="mr-IN" baseline="0" dirty="0"/>
              <a:t>–</a:t>
            </a:r>
            <a:r>
              <a:rPr lang="en-US" baseline="0" dirty="0"/>
              <a:t> there was still a great deal more climbing needed. </a:t>
            </a:r>
          </a:p>
          <a:p>
            <a:endParaRPr lang="en-US" baseline="0" dirty="0"/>
          </a:p>
          <a:p>
            <a:r>
              <a:rPr lang="en-US" baseline="0" dirty="0"/>
              <a:t>I know you didn’t all come here to learn about me and my hiking regimen </a:t>
            </a:r>
            <a:r>
              <a:rPr lang="mr-IN" baseline="0" dirty="0"/>
              <a:t>–</a:t>
            </a:r>
            <a:r>
              <a:rPr lang="en-US" baseline="0" dirty="0"/>
              <a:t> but this is a similar story to what we’re seeing with our data center growth</a:t>
            </a:r>
            <a:r>
              <a:rPr lang="mr-IN" baseline="0" dirty="0"/>
              <a:t>…</a:t>
            </a:r>
            <a:endParaRPr lang="en-US" baseline="0" dirty="0"/>
          </a:p>
        </p:txBody>
      </p:sp>
    </p:spTree>
    <p:extLst>
      <p:ext uri="{BB962C8B-B14F-4D97-AF65-F5344CB8AC3E}">
        <p14:creationId xmlns:p14="http://schemas.microsoft.com/office/powerpoint/2010/main" val="1925965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a:t>
            </a:r>
            <a:r>
              <a:rPr lang="mr-IN" dirty="0"/>
              <a:t>–</a:t>
            </a:r>
            <a:r>
              <a:rPr lang="en-US" dirty="0"/>
              <a:t> comparing my hike </a:t>
            </a:r>
            <a:r>
              <a:rPr lang="en-US" baseline="0" dirty="0"/>
              <a:t>to our </a:t>
            </a:r>
            <a:r>
              <a:rPr lang="en-US" dirty="0"/>
              <a:t>100G CWDM4 needs over the past 2 years </a:t>
            </a:r>
            <a:r>
              <a:rPr lang="mr-IN" dirty="0"/>
              <a:t>–</a:t>
            </a:r>
            <a:r>
              <a:rPr lang="en-US" dirty="0"/>
              <a:t> when we stop and look back at the how we’ve needed to grow and scale, we’re all</a:t>
            </a:r>
            <a:r>
              <a:rPr lang="en-US" baseline="0" dirty="0"/>
              <a:t> amazed and proud with how far we’ve come. And then we turn around and look to the future </a:t>
            </a:r>
            <a:r>
              <a:rPr lang="mr-IN" baseline="0" dirty="0"/>
              <a:t>–</a:t>
            </a:r>
            <a:r>
              <a:rPr lang="en-US" baseline="0" dirty="0"/>
              <a:t> and we’re consistently challenged with how to get up the next big hill.</a:t>
            </a:r>
            <a:endParaRPr lang="en-US" dirty="0"/>
          </a:p>
          <a:p>
            <a:endParaRPr lang="en-US" dirty="0"/>
          </a:p>
          <a:p>
            <a:r>
              <a:rPr lang="en-US" dirty="0"/>
              <a:t>Supply for 40G &amp; 100G Optical</a:t>
            </a:r>
            <a:r>
              <a:rPr lang="en-US" baseline="0" dirty="0"/>
              <a:t> transceivers </a:t>
            </a:r>
            <a:r>
              <a:rPr lang="en-US" dirty="0"/>
              <a:t>was</a:t>
            </a:r>
            <a:r>
              <a:rPr lang="en-US" strike="noStrike" baseline="0" dirty="0"/>
              <a:t> a challenge </a:t>
            </a:r>
            <a:r>
              <a:rPr lang="en-US" dirty="0"/>
              <a:t>in 2016 and 2017, so</a:t>
            </a:r>
            <a:r>
              <a:rPr lang="en-US" baseline="0" dirty="0"/>
              <a:t> we</a:t>
            </a:r>
            <a:r>
              <a:rPr lang="en-US" strike="noStrike" baseline="0" dirty="0"/>
              <a:t> wanted </a:t>
            </a:r>
            <a:r>
              <a:rPr lang="en-US" baseline="0" dirty="0"/>
              <a:t>to do something differently for the future.</a:t>
            </a:r>
          </a:p>
          <a:p>
            <a:endParaRPr lang="en-US" baseline="0" dirty="0"/>
          </a:p>
          <a:p>
            <a:r>
              <a:rPr lang="en-US" baseline="0" dirty="0"/>
              <a:t>Mid year 2017, we used the OCP philosophy of getting more eyes on the problem by sharing this growth projection with our qualified and interoperable Suppliers and asked for their guidance to help us meet the challenges ahead. Our focus was and continues to be assurance of supply with committed capacity to meet our significant growth for the foreseeable future. It’s also critical that our Partners work with us to continuously improve their quality and reliability, while remaining open and responsive in this partnership.</a:t>
            </a:r>
          </a:p>
          <a:p>
            <a:endParaRPr lang="en-US" baseline="0" dirty="0"/>
          </a:p>
        </p:txBody>
      </p:sp>
    </p:spTree>
    <p:extLst>
      <p:ext uri="{BB962C8B-B14F-4D97-AF65-F5344CB8AC3E}">
        <p14:creationId xmlns:p14="http://schemas.microsoft.com/office/powerpoint/2010/main" val="1213084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577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5624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1432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OCP17 Start Bumper">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OCP17 Title/Name 50/32">
    <p:spTree>
      <p:nvGrpSpPr>
        <p:cNvPr id="1" name=""/>
        <p:cNvGrpSpPr/>
        <p:nvPr/>
      </p:nvGrpSpPr>
      <p:grpSpPr>
        <a:xfrm>
          <a:off x="0" y="0"/>
          <a:ext cx="0" cy="0"/>
          <a:chOff x="0" y="0"/>
          <a:chExt cx="0" cy="0"/>
        </a:xfrm>
      </p:grpSpPr>
      <p:sp>
        <p:nvSpPr>
          <p:cNvPr id="19" name="Title Text"/>
          <p:cNvSpPr txBox="1">
            <a:spLocks noGrp="1"/>
          </p:cNvSpPr>
          <p:nvPr>
            <p:ph type="title"/>
          </p:nvPr>
        </p:nvSpPr>
        <p:spPr>
          <a:xfrm>
            <a:off x="3048000" y="2126344"/>
            <a:ext cx="18288000" cy="4775201"/>
          </a:xfrm>
          <a:prstGeom prst="rect">
            <a:avLst/>
          </a:prstGeom>
        </p:spPr>
        <p:txBody>
          <a:bodyPr anchor="b"/>
          <a:lstStyle>
            <a:lvl1pPr>
              <a:defRPr spc="1200">
                <a:solidFill>
                  <a:srgbClr val="535353"/>
                </a:solidFill>
              </a:defRPr>
            </a:lvl1pPr>
          </a:lstStyle>
          <a:p>
            <a:r>
              <a:t>Title Text</a:t>
            </a:r>
          </a:p>
        </p:txBody>
      </p:sp>
      <p:sp>
        <p:nvSpPr>
          <p:cNvPr id="20" name="Body Level One…"/>
          <p:cNvSpPr txBox="1">
            <a:spLocks noGrp="1"/>
          </p:cNvSpPr>
          <p:nvPr>
            <p:ph type="body" sz="quarter" idx="1"/>
          </p:nvPr>
        </p:nvSpPr>
        <p:spPr>
          <a:xfrm>
            <a:off x="3048000" y="7061630"/>
            <a:ext cx="18288000" cy="3311525"/>
          </a:xfrm>
          <a:prstGeom prst="rect">
            <a:avLst/>
          </a:prstGeom>
        </p:spPr>
        <p:txBody>
          <a:bodyPr/>
          <a:lstStyle>
            <a:lvl1pPr marL="0" indent="0">
              <a:buClrTx/>
              <a:buSzTx/>
              <a:buFontTx/>
              <a:buNone/>
              <a:defRPr sz="6400"/>
            </a:lvl1pPr>
            <a:lvl2pPr marL="838200" indent="-609600">
              <a:buClrTx/>
              <a:buFontTx/>
              <a:defRPr sz="6400"/>
            </a:lvl2pPr>
            <a:lvl3pPr marL="1193801" indent="-736601">
              <a:buClrTx/>
              <a:buFontTx/>
              <a:defRPr sz="6400"/>
            </a:lvl3pPr>
            <a:lvl4pPr marL="1500187" indent="-812800">
              <a:buClrTx/>
              <a:buFontTx/>
              <a:defRPr sz="6400"/>
            </a:lvl4pPr>
            <a:lvl5pPr marL="1734433" indent="-818446">
              <a:buClrTx/>
              <a:buFontTx/>
              <a:defRPr sz="6400"/>
            </a:lvl5pPr>
          </a:lstStyle>
          <a:p>
            <a:r>
              <a:t>Body Level One</a:t>
            </a:r>
          </a:p>
          <a:p>
            <a:pPr lvl="1"/>
            <a:r>
              <a:t>Body Level Two</a:t>
            </a:r>
          </a:p>
          <a:p>
            <a:pPr lvl="2"/>
            <a:r>
              <a:t>Body Level Three</a:t>
            </a:r>
          </a:p>
          <a:p>
            <a:pPr lvl="3"/>
            <a:r>
              <a:t>Body Level Four</a:t>
            </a:r>
          </a:p>
          <a:p>
            <a:pPr lvl="4"/>
            <a:r>
              <a:t>Body Level Five</a:t>
            </a:r>
          </a:p>
        </p:txBody>
      </p:sp>
      <p:pic>
        <p:nvPicPr>
          <p:cNvPr id="21" name="OCP18_slide_master_layout_footer.png" descr="OCP18_slide_master_layout_footer.png"/>
          <p:cNvPicPr>
            <a:picLocks noChangeAspect="1"/>
          </p:cNvPicPr>
          <p:nvPr/>
        </p:nvPicPr>
        <p:blipFill>
          <a:blip r:embed="rId2">
            <a:extLst/>
          </a:blip>
          <a:stretch>
            <a:fillRect/>
          </a:stretch>
        </p:blipFill>
        <p:spPr>
          <a:xfrm>
            <a:off x="0" y="11956621"/>
            <a:ext cx="24384001" cy="1778001"/>
          </a:xfrm>
          <a:prstGeom prst="rect">
            <a:avLst/>
          </a:prstGeom>
          <a:ln w="12700">
            <a:miter lim="400000"/>
          </a:ln>
        </p:spPr>
      </p:pic>
      <p:pic>
        <p:nvPicPr>
          <p:cNvPr id="22" name="OCP18_slide_master_layout_upper_corner.png" descr="OCP18_slide_master_layout_upper_corner.png"/>
          <p:cNvPicPr>
            <a:picLocks noChangeAspect="1"/>
          </p:cNvPicPr>
          <p:nvPr/>
        </p:nvPicPr>
        <p:blipFill>
          <a:blip r:embed="rId3">
            <a:extLst/>
          </a:blip>
          <a:stretch>
            <a:fillRect/>
          </a:stretch>
        </p:blipFill>
        <p:spPr>
          <a:xfrm>
            <a:off x="-25400" y="-25400"/>
            <a:ext cx="3987800" cy="3987800"/>
          </a:xfrm>
          <a:prstGeom prst="rect">
            <a:avLst/>
          </a:prstGeom>
          <a:ln w="12700">
            <a:miter lim="400000"/>
          </a:ln>
        </p:spPr>
      </p:pic>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OCP17 End Bumper">
    <p:spTree>
      <p:nvGrpSpPr>
        <p:cNvPr id="1" name=""/>
        <p:cNvGrpSpPr/>
        <p:nvPr/>
      </p:nvGrpSpPr>
      <p:grpSpPr>
        <a:xfrm>
          <a:off x="0" y="0"/>
          <a:ext cx="0" cy="0"/>
          <a:chOff x="0" y="0"/>
          <a:chExt cx="0" cy="0"/>
        </a:xfrm>
      </p:grpSpPr>
      <p:pic>
        <p:nvPicPr>
          <p:cNvPr id="30" name="OCP18_slide_master_tail_v2.png" descr="OCP18_slide_master_tail_v2.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OCP17 Content">
    <p:spTree>
      <p:nvGrpSpPr>
        <p:cNvPr id="1" name=""/>
        <p:cNvGrpSpPr/>
        <p:nvPr/>
      </p:nvGrpSpPr>
      <p:grpSpPr>
        <a:xfrm>
          <a:off x="0" y="0"/>
          <a:ext cx="0" cy="0"/>
          <a:chOff x="0" y="0"/>
          <a:chExt cx="0" cy="0"/>
        </a:xfrm>
      </p:grpSpPr>
      <p:sp>
        <p:nvSpPr>
          <p:cNvPr id="7" name="Title Text"/>
          <p:cNvSpPr txBox="1">
            <a:spLocks noGrp="1"/>
          </p:cNvSpPr>
          <p:nvPr>
            <p:ph type="title"/>
          </p:nvPr>
        </p:nvSpPr>
        <p:spPr>
          <a:xfrm>
            <a:off x="807396" y="739302"/>
            <a:ext cx="21945600" cy="1342418"/>
          </a:xfrm>
          <a:prstGeom prst="rect">
            <a:avLst/>
          </a:prstGeom>
          <a:ln w="25400">
            <a:miter lim="400000"/>
          </a:ln>
          <a:extLst>
            <a:ext uri="{C572A759-6A51-4108-AA02-DFA0A04FC94B}">
              <ma14:wrappingTextBoxFlag xmlns:ma14="http://schemas.microsoft.com/office/mac/drawingml/2011/main" xmlns="" val="1"/>
            </a:ext>
          </a:extLst>
        </p:spPr>
        <p:txBody>
          <a:bodyPr tIns="91439" bIns="91439" anchor="ctr">
            <a:normAutofit/>
          </a:bodyPr>
          <a:lstStyle>
            <a:lvl1pPr>
              <a:defRPr sz="8000"/>
            </a:lvl1pPr>
          </a:lstStyle>
          <a:p>
            <a:r>
              <a:rPr dirty="0"/>
              <a:t>Title Text</a:t>
            </a:r>
          </a:p>
        </p:txBody>
      </p:sp>
      <p:pic>
        <p:nvPicPr>
          <p:cNvPr id="3" name="Picture 2"/>
          <p:cNvPicPr>
            <a:picLocks noChangeAspect="1"/>
          </p:cNvPicPr>
          <p:nvPr userDrawn="1"/>
        </p:nvPicPr>
        <p:blipFill>
          <a:blip r:embed="rId2"/>
          <a:stretch>
            <a:fillRect/>
          </a:stretch>
        </p:blipFill>
        <p:spPr>
          <a:xfrm>
            <a:off x="0" y="13287375"/>
            <a:ext cx="24384000" cy="438150"/>
          </a:xfrm>
          <a:prstGeom prst="rect">
            <a:avLst/>
          </a:prstGeom>
        </p:spPr>
      </p:pic>
      <p:sp>
        <p:nvSpPr>
          <p:cNvPr id="14" name="Slide Number"/>
          <p:cNvSpPr txBox="1">
            <a:spLocks/>
          </p:cNvSpPr>
          <p:nvPr userDrawn="1"/>
        </p:nvSpPr>
        <p:spPr>
          <a:xfrm>
            <a:off x="23790027" y="13251173"/>
            <a:ext cx="444353" cy="492440"/>
          </a:xfrm>
          <a:prstGeom prst="rect">
            <a:avLst/>
          </a:prstGeom>
          <a:ln w="25400">
            <a:miter lim="400000"/>
          </a:ln>
        </p:spPr>
        <p:txBody>
          <a:bodyPr wrap="non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9pPr>
          </a:lstStyle>
          <a:p>
            <a:fld id="{86CB4B4D-7CA3-9044-876B-883B54F8677D}" type="slidenum">
              <a:rPr lang="en-US" sz="2000" b="1" smtClean="0">
                <a:solidFill>
                  <a:schemeClr val="bg1"/>
                </a:solidFill>
              </a:rPr>
              <a:pPr/>
              <a:t>‹#›</a:t>
            </a:fld>
            <a:endParaRPr lang="en-US" sz="2000" b="1" dirty="0">
              <a:solidFill>
                <a:schemeClr val="bg1"/>
              </a:solidFill>
            </a:endParaRPr>
          </a:p>
        </p:txBody>
      </p:sp>
      <p:sp>
        <p:nvSpPr>
          <p:cNvPr id="16" name="Text Placeholder 15"/>
          <p:cNvSpPr>
            <a:spLocks noGrp="1"/>
          </p:cNvSpPr>
          <p:nvPr>
            <p:ph type="body" sz="quarter" idx="10"/>
          </p:nvPr>
        </p:nvSpPr>
        <p:spPr>
          <a:xfrm>
            <a:off x="1517650" y="3073400"/>
            <a:ext cx="21235988" cy="9572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5263620"/>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CP18_slide_master_top_v2.png" descr="OCP18_slide_master_top_v2.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 val="1"/>
            </a:ext>
          </a:extLst>
        </p:spPr>
        <p:txBody>
          <a:bodyPr tIns="91439" bIns="91439" anchor="ctr">
            <a:normAutofit/>
          </a:bodyPr>
          <a:lstStyle/>
          <a:p>
            <a:r>
              <a:t>Title Text</a:t>
            </a:r>
          </a:p>
        </p:txBody>
      </p:sp>
      <p:sp>
        <p:nvSpPr>
          <p:cNvPr id="4"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785600" y="12344400"/>
            <a:ext cx="5689600" cy="736601"/>
          </a:xfrm>
          <a:prstGeom prst="rect">
            <a:avLst/>
          </a:prstGeom>
          <a:ln w="25400">
            <a:miter lim="400000"/>
          </a:ln>
        </p:spPr>
        <p:txBody>
          <a:bodyPr wrap="none" tIns="91439" bIns="91439" anchor="ctr">
            <a:spAutoFit/>
          </a:bodyPr>
          <a:lstStyle>
            <a:lvl1pPr algn="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1pPr>
      <a:lvl2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2pPr>
      <a:lvl3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3pPr>
      <a:lvl4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4pPr>
      <a:lvl5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5pPr>
      <a:lvl6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6pPr>
      <a:lvl7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7pPr>
      <a:lvl8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8pPr>
      <a:lvl9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9pPr>
    </p:titleStyle>
    <p:bodyStyle>
      <a:lvl1pPr marL="457200" marR="0" indent="-4572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1pPr>
      <a:lvl2pPr marL="685800" marR="0" indent="-4572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2pPr>
      <a:lvl3pPr marL="1009651" marR="0" indent="-552451"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3pPr>
      <a:lvl4pPr marL="1296987"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4pPr>
      <a:lvl5pPr marL="1529821" marR="0" indent="-613834" algn="l" defTabSz="1828800" rtl="0" latinLnBrk="0">
        <a:lnSpc>
          <a:spcPct val="90000"/>
        </a:lnSpc>
        <a:spcBef>
          <a:spcPts val="2000"/>
        </a:spcBef>
        <a:spcAft>
          <a:spcPts val="0"/>
        </a:spcAft>
        <a:buClr>
          <a:srgbClr val="8DC63F"/>
        </a:buClr>
        <a:buSzPct val="75000"/>
        <a:buFont typeface="Arial"/>
        <a:buChar char="o"/>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5pPr>
      <a:lvl6pPr marL="28956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6pPr>
      <a:lvl7pPr marL="33528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7pPr>
      <a:lvl8pPr marL="38100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8pPr>
      <a:lvl9pPr marL="42672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2126344"/>
            <a:ext cx="19594286" cy="4775201"/>
          </a:xfrm>
        </p:spPr>
        <p:txBody>
          <a:bodyPr/>
          <a:lstStyle/>
          <a:p>
            <a:r>
              <a:rPr lang="en-US" dirty="0"/>
              <a:t>100G CWDM4-OCP Update</a:t>
            </a:r>
          </a:p>
        </p:txBody>
      </p:sp>
      <p:sp>
        <p:nvSpPr>
          <p:cNvPr id="3" name="Text Placeholder 2"/>
          <p:cNvSpPr>
            <a:spLocks noGrp="1"/>
          </p:cNvSpPr>
          <p:nvPr>
            <p:ph type="body" sz="quarter" idx="1"/>
          </p:nvPr>
        </p:nvSpPr>
        <p:spPr>
          <a:xfrm>
            <a:off x="3048000" y="7409973"/>
            <a:ext cx="18288000" cy="3311525"/>
          </a:xfrm>
        </p:spPr>
        <p:txBody>
          <a:bodyPr>
            <a:normAutofit lnSpcReduction="10000"/>
          </a:bodyPr>
          <a:lstStyle/>
          <a:p>
            <a:r>
              <a:rPr lang="en-US" dirty="0"/>
              <a:t>Interoperability</a:t>
            </a:r>
          </a:p>
          <a:p>
            <a:r>
              <a:rPr lang="en-US" dirty="0"/>
              <a:t>Assurance of Supply at DC Scale</a:t>
            </a:r>
          </a:p>
          <a:p>
            <a:r>
              <a:rPr lang="en-US" dirty="0"/>
              <a:t>Quality and Reliability</a:t>
            </a:r>
          </a:p>
        </p:txBody>
      </p:sp>
      <p:sp>
        <p:nvSpPr>
          <p:cNvPr id="4" name="Rectangle 3"/>
          <p:cNvSpPr/>
          <p:nvPr/>
        </p:nvSpPr>
        <p:spPr>
          <a:xfrm>
            <a:off x="6096000" y="12252960"/>
            <a:ext cx="11486605" cy="1254034"/>
          </a:xfrm>
          <a:prstGeom prst="rect">
            <a:avLst/>
          </a:prstGeom>
          <a:solidFill>
            <a:srgbClr val="8DC63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 name="Name/Title/Company. 32pt. Title Case. Book."/>
          <p:cNvSpPr txBox="1">
            <a:spLocks/>
          </p:cNvSpPr>
          <p:nvPr/>
        </p:nvSpPr>
        <p:spPr>
          <a:xfrm>
            <a:off x="11418425" y="11229926"/>
            <a:ext cx="13242758" cy="1139896"/>
          </a:xfrm>
          <a:prstGeom prst="rect">
            <a:avLst/>
          </a:prstGeom>
          <a:ln w="25400">
            <a:miter lim="400000"/>
          </a:ln>
          <a:extLst>
            <a:ext uri="{C572A759-6A51-4108-AA02-DFA0A04FC94B}">
              <ma14:wrappingTextBoxFlag xmlns:ma14="http://schemas.microsoft.com/office/mac/drawingml/2011/main" xmlns="" val="1"/>
            </a:ext>
          </a:extLst>
        </p:spPr>
        <p:txBody>
          <a:bodyPr tIns="91439" bIns="91439">
            <a:normAutofit fontScale="70000" lnSpcReduction="20000"/>
          </a:bodyPr>
          <a:lstStyle>
            <a:lvl1pPr marL="0" marR="0" indent="0" algn="l" defTabSz="1828800" rtl="0" latinLnBrk="0">
              <a:lnSpc>
                <a:spcPct val="90000"/>
              </a:lnSpc>
              <a:spcBef>
                <a:spcPts val="2000"/>
              </a:spcBef>
              <a:spcAft>
                <a:spcPts val="0"/>
              </a:spcAft>
              <a:buClrTx/>
              <a:buSzTx/>
              <a:buFontTx/>
              <a:buNone/>
              <a:tabLst/>
              <a:defRPr sz="6400" b="0" i="0" u="none" strike="noStrike" cap="none" spc="0" baseline="0">
                <a:ln>
                  <a:noFill/>
                </a:ln>
                <a:solidFill>
                  <a:srgbClr val="5F6062"/>
                </a:solidFill>
                <a:uFillTx/>
                <a:latin typeface="Franklin Gothic Book"/>
                <a:ea typeface="Franklin Gothic Book"/>
                <a:cs typeface="Franklin Gothic Book"/>
                <a:sym typeface="Franklin Gothic Book"/>
              </a:defRPr>
            </a:lvl1pPr>
            <a:lvl2pPr marL="838200" marR="0" indent="-609600" algn="l" defTabSz="1828800" rtl="0" latinLnBrk="0">
              <a:lnSpc>
                <a:spcPct val="90000"/>
              </a:lnSpc>
              <a:spcBef>
                <a:spcPts val="2000"/>
              </a:spcBef>
              <a:spcAft>
                <a:spcPts val="0"/>
              </a:spcAft>
              <a:buClrTx/>
              <a:buSzPct val="100000"/>
              <a:buFontTx/>
              <a:buChar char="⎻"/>
              <a:tabLst/>
              <a:defRPr sz="6400" b="0" i="0" u="none" strike="noStrike" cap="none" spc="0" baseline="0">
                <a:ln>
                  <a:noFill/>
                </a:ln>
                <a:solidFill>
                  <a:srgbClr val="5F6062"/>
                </a:solidFill>
                <a:uFillTx/>
                <a:latin typeface="Franklin Gothic Book"/>
                <a:ea typeface="Franklin Gothic Book"/>
                <a:cs typeface="Franklin Gothic Book"/>
                <a:sym typeface="Franklin Gothic Book"/>
              </a:defRPr>
            </a:lvl2pPr>
            <a:lvl3pPr marL="1193801" marR="0" indent="-736601" algn="l" defTabSz="1828800" rtl="0" latinLnBrk="0">
              <a:lnSpc>
                <a:spcPct val="90000"/>
              </a:lnSpc>
              <a:spcBef>
                <a:spcPts val="2000"/>
              </a:spcBef>
              <a:spcAft>
                <a:spcPts val="0"/>
              </a:spcAft>
              <a:buClrTx/>
              <a:buSzPct val="100000"/>
              <a:buFontTx/>
              <a:buChar char="•"/>
              <a:tabLst/>
              <a:defRPr sz="6400" b="0" i="0" u="none" strike="noStrike" cap="none" spc="0" baseline="0">
                <a:ln>
                  <a:noFill/>
                </a:ln>
                <a:solidFill>
                  <a:srgbClr val="5F6062"/>
                </a:solidFill>
                <a:uFillTx/>
                <a:latin typeface="Franklin Gothic Book"/>
                <a:ea typeface="Franklin Gothic Book"/>
                <a:cs typeface="Franklin Gothic Book"/>
                <a:sym typeface="Franklin Gothic Book"/>
              </a:defRPr>
            </a:lvl3pPr>
            <a:lvl4pPr marL="1500187" marR="0" indent="-812800" algn="l" defTabSz="1828800" rtl="0" latinLnBrk="0">
              <a:lnSpc>
                <a:spcPct val="90000"/>
              </a:lnSpc>
              <a:spcBef>
                <a:spcPts val="2000"/>
              </a:spcBef>
              <a:spcAft>
                <a:spcPts val="0"/>
              </a:spcAft>
              <a:buClrTx/>
              <a:buSzPct val="100000"/>
              <a:buFontTx/>
              <a:buChar char="⎻"/>
              <a:tabLst/>
              <a:defRPr sz="6400" b="0" i="0" u="none" strike="noStrike" cap="none" spc="0" baseline="0">
                <a:ln>
                  <a:noFill/>
                </a:ln>
                <a:solidFill>
                  <a:srgbClr val="5F6062"/>
                </a:solidFill>
                <a:uFillTx/>
                <a:latin typeface="Franklin Gothic Book"/>
                <a:ea typeface="Franklin Gothic Book"/>
                <a:cs typeface="Franklin Gothic Book"/>
                <a:sym typeface="Franklin Gothic Book"/>
              </a:defRPr>
            </a:lvl4pPr>
            <a:lvl5pPr marL="1734433" marR="0" indent="-818446" algn="l" defTabSz="1828800" rtl="0" latinLnBrk="0">
              <a:lnSpc>
                <a:spcPct val="90000"/>
              </a:lnSpc>
              <a:spcBef>
                <a:spcPts val="2000"/>
              </a:spcBef>
              <a:spcAft>
                <a:spcPts val="0"/>
              </a:spcAft>
              <a:buClrTx/>
              <a:buSzPct val="75000"/>
              <a:buFontTx/>
              <a:buChar char="o"/>
              <a:tabLst/>
              <a:defRPr sz="6400" b="0" i="0" u="none" strike="noStrike" cap="none" spc="0" baseline="0">
                <a:ln>
                  <a:noFill/>
                </a:ln>
                <a:solidFill>
                  <a:srgbClr val="5F6062"/>
                </a:solidFill>
                <a:uFillTx/>
                <a:latin typeface="Franklin Gothic Book"/>
                <a:ea typeface="Franklin Gothic Book"/>
                <a:cs typeface="Franklin Gothic Book"/>
                <a:sym typeface="Franklin Gothic Book"/>
              </a:defRPr>
            </a:lvl5pPr>
            <a:lvl6pPr marL="28956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6pPr>
            <a:lvl7pPr marL="33528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7pPr>
            <a:lvl8pPr marL="38100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8pPr>
            <a:lvl9pPr marL="42672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9pPr>
          </a:lstStyle>
          <a:p>
            <a:pPr hangingPunct="1"/>
            <a:r>
              <a:rPr lang="en-US" dirty="0"/>
              <a:t>Abhijit Chakravarty, Heidi Daniels, and Vincent Zeng</a:t>
            </a:r>
          </a:p>
        </p:txBody>
      </p:sp>
    </p:spTree>
    <p:extLst>
      <p:ext uri="{BB962C8B-B14F-4D97-AF65-F5344CB8AC3E}">
        <p14:creationId xmlns:p14="http://schemas.microsoft.com/office/powerpoint/2010/main" val="16215446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a:xfrm>
            <a:off x="4284646" y="430023"/>
            <a:ext cx="18288000" cy="2547408"/>
          </a:xfrm>
        </p:spPr>
        <p:txBody>
          <a:bodyPr>
            <a:normAutofit/>
          </a:bodyPr>
          <a:lstStyle/>
          <a:p>
            <a:r>
              <a:rPr lang="en-US" dirty="0"/>
              <a:t>Supply Focus at </a:t>
            </a:r>
            <a:r>
              <a:rPr lang="en-US"/>
              <a:t>DC Scale</a:t>
            </a:r>
            <a:endParaRPr lang="en-US" dirty="0"/>
          </a:p>
        </p:txBody>
      </p:sp>
      <p:pic>
        <p:nvPicPr>
          <p:cNvPr id="7" name="Picture 6"/>
          <p:cNvPicPr>
            <a:picLocks noChangeAspect="1"/>
          </p:cNvPicPr>
          <p:nvPr/>
        </p:nvPicPr>
        <p:blipFill>
          <a:blip r:embed="rId3"/>
          <a:stretch>
            <a:fillRect/>
          </a:stretch>
        </p:blipFill>
        <p:spPr>
          <a:xfrm>
            <a:off x="12576193" y="3530860"/>
            <a:ext cx="11192836" cy="8394628"/>
          </a:xfrm>
          <a:prstGeom prst="rect">
            <a:avLst/>
          </a:prstGeom>
        </p:spPr>
      </p:pic>
      <p:pic>
        <p:nvPicPr>
          <p:cNvPr id="8" name="Picture 7"/>
          <p:cNvPicPr>
            <a:picLocks noChangeAspect="1"/>
          </p:cNvPicPr>
          <p:nvPr/>
        </p:nvPicPr>
        <p:blipFill>
          <a:blip r:embed="rId4"/>
          <a:stretch>
            <a:fillRect/>
          </a:stretch>
        </p:blipFill>
        <p:spPr>
          <a:xfrm>
            <a:off x="605354" y="3530860"/>
            <a:ext cx="11192837" cy="8394628"/>
          </a:xfrm>
          <a:prstGeom prst="rect">
            <a:avLst/>
          </a:prstGeom>
        </p:spPr>
      </p:pic>
      <p:pic>
        <p:nvPicPr>
          <p:cNvPr id="9" name="Picture 8"/>
          <p:cNvPicPr>
            <a:picLocks noChangeAspect="1"/>
          </p:cNvPicPr>
          <p:nvPr/>
        </p:nvPicPr>
        <p:blipFill>
          <a:blip r:embed="rId5"/>
          <a:stretch>
            <a:fillRect/>
          </a:stretch>
        </p:blipFill>
        <p:spPr>
          <a:xfrm>
            <a:off x="5481029" y="3530860"/>
            <a:ext cx="11192837" cy="8394628"/>
          </a:xfrm>
          <a:prstGeom prst="rect">
            <a:avLst/>
          </a:prstGeom>
        </p:spPr>
      </p:pic>
      <p:sp>
        <p:nvSpPr>
          <p:cNvPr id="10" name="Rectangle 9"/>
          <p:cNvSpPr/>
          <p:nvPr/>
        </p:nvSpPr>
        <p:spPr>
          <a:xfrm>
            <a:off x="6121400" y="12252960"/>
            <a:ext cx="11461205" cy="1254034"/>
          </a:xfrm>
          <a:prstGeom prst="rect">
            <a:avLst/>
          </a:prstGeom>
          <a:solidFill>
            <a:srgbClr val="8DC63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20701530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500"/>
                            </p:stCondLst>
                            <p:childTnLst>
                              <p:par>
                                <p:cTn id="21" presetID="1" presetClass="entr" presetSubtype="0" fill="hold" nodeType="afterEffect">
                                  <p:stCondLst>
                                    <p:cond delay="50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3000"/>
                                  </p:stCondLst>
                                  <p:childTnLst>
                                    <p:animEffect transition="out" filter="dissolv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a:xfrm>
            <a:off x="4205819" y="441901"/>
            <a:ext cx="11657294" cy="6814608"/>
          </a:xfrm>
        </p:spPr>
        <p:txBody>
          <a:bodyPr>
            <a:normAutofit/>
          </a:bodyPr>
          <a:lstStyle/>
          <a:p>
            <a:r>
              <a:rPr lang="en-US" dirty="0"/>
              <a:t>Supply Focus at DC Scale</a:t>
            </a:r>
          </a:p>
          <a:p>
            <a:endParaRPr lang="en-US" sz="1200" dirty="0"/>
          </a:p>
          <a:p>
            <a:pPr marL="857250" indent="-857250">
              <a:buFontTx/>
              <a:buChar char="-"/>
            </a:pPr>
            <a:r>
              <a:rPr lang="en-US" dirty="0"/>
              <a:t>Interoperability</a:t>
            </a:r>
          </a:p>
          <a:p>
            <a:pPr marL="857250" indent="-857250">
              <a:buFontTx/>
              <a:buChar char="-"/>
            </a:pPr>
            <a:r>
              <a:rPr lang="en-US" dirty="0"/>
              <a:t>Assurance of Supply</a:t>
            </a:r>
          </a:p>
          <a:p>
            <a:pPr marL="857250" indent="-857250">
              <a:buFontTx/>
              <a:buChar char="-"/>
            </a:pPr>
            <a:r>
              <a:rPr lang="en-US" dirty="0"/>
              <a:t>Quality and Reliability</a:t>
            </a:r>
          </a:p>
        </p:txBody>
      </p:sp>
      <p:graphicFrame>
        <p:nvGraphicFramePr>
          <p:cNvPr id="5" name="Chart 4"/>
          <p:cNvGraphicFramePr/>
          <p:nvPr>
            <p:extLst>
              <p:ext uri="{D42A27DB-BD31-4B8C-83A1-F6EECF244321}">
                <p14:modId xmlns:p14="http://schemas.microsoft.com/office/powerpoint/2010/main" val="1139621617"/>
              </p:ext>
            </p:extLst>
          </p:nvPr>
        </p:nvGraphicFramePr>
        <p:xfrm>
          <a:off x="2067559" y="1597280"/>
          <a:ext cx="19594286" cy="10169375"/>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6146800" y="12252960"/>
            <a:ext cx="11435805" cy="1254034"/>
          </a:xfrm>
          <a:prstGeom prst="rect">
            <a:avLst/>
          </a:prstGeom>
          <a:solidFill>
            <a:srgbClr val="8DC63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14173321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graphicEl>
                                              <a:chart seriesIdx="-4" categoryIdx="0" bldStep="category"/>
                                            </p:graphic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5">
                                            <p:graphicEl>
                                              <a:chart seriesIdx="-4" categoryIdx="1" bldStep="category"/>
                                            </p:graphic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5">
                                            <p:graphicEl>
                                              <a:chart seriesIdx="-4" categoryIdx="2" bldStep="category"/>
                                            </p:graphic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5">
                                            <p:graphicEl>
                                              <a:chart seriesIdx="-4" categoryIdx="3" bldStep="category"/>
                                            </p:graphicEl>
                                          </p:spTgt>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5">
                                            <p:graphicEl>
                                              <a:chart seriesIdx="-4" categoryIdx="4" bldStep="category"/>
                                            </p:graphicEl>
                                          </p:spTgt>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5">
                                            <p:graphicEl>
                                              <a:chart seriesIdx="-4" categoryIdx="5" bldStep="category"/>
                                            </p:graphicEl>
                                          </p:spTgt>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44FC-B341-488A-BBD4-42E3A6A0B207}"/>
              </a:ext>
            </a:extLst>
          </p:cNvPr>
          <p:cNvSpPr>
            <a:spLocks noGrp="1"/>
          </p:cNvSpPr>
          <p:nvPr>
            <p:ph type="title"/>
          </p:nvPr>
        </p:nvSpPr>
        <p:spPr>
          <a:xfrm>
            <a:off x="3969934" y="499676"/>
            <a:ext cx="18255066" cy="1603444"/>
          </a:xfrm>
        </p:spPr>
        <p:txBody>
          <a:bodyPr anchor="t">
            <a:noAutofit/>
          </a:bodyPr>
          <a:lstStyle/>
          <a:p>
            <a:pPr>
              <a:spcBef>
                <a:spcPts val="2000"/>
              </a:spcBef>
            </a:pPr>
            <a:r>
              <a:rPr lang="en-US" sz="6400" spc="0" dirty="0">
                <a:solidFill>
                  <a:srgbClr val="5F6062"/>
                </a:solidFill>
              </a:rPr>
              <a:t>Post-Production Failure Modes: Laser Failures</a:t>
            </a:r>
          </a:p>
        </p:txBody>
      </p:sp>
      <p:pic>
        <p:nvPicPr>
          <p:cNvPr id="6" name="Picture 5" descr="A screenshot of a map&#10;&#10;Description generated with very high confidence">
            <a:extLst>
              <a:ext uri="{FF2B5EF4-FFF2-40B4-BE49-F238E27FC236}">
                <a16:creationId xmlns:a16="http://schemas.microsoft.com/office/drawing/2014/main" id="{463FB447-81B8-4B78-A96A-C8BD22765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39" y="4520498"/>
            <a:ext cx="8631255" cy="6865771"/>
          </a:xfrm>
          <a:prstGeom prst="rect">
            <a:avLst/>
          </a:prstGeom>
        </p:spPr>
      </p:pic>
      <p:pic>
        <p:nvPicPr>
          <p:cNvPr id="3" name="Picture 2"/>
          <p:cNvPicPr>
            <a:picLocks noChangeAspect="1"/>
          </p:cNvPicPr>
          <p:nvPr/>
        </p:nvPicPr>
        <p:blipFill>
          <a:blip r:embed="rId4"/>
          <a:stretch>
            <a:fillRect/>
          </a:stretch>
        </p:blipFill>
        <p:spPr>
          <a:xfrm>
            <a:off x="9772772" y="2382252"/>
            <a:ext cx="6927060" cy="4276493"/>
          </a:xfrm>
          <a:prstGeom prst="rect">
            <a:avLst/>
          </a:prstGeom>
        </p:spPr>
      </p:pic>
      <p:pic>
        <p:nvPicPr>
          <p:cNvPr id="4" name="Picture 3"/>
          <p:cNvPicPr>
            <a:picLocks noChangeAspect="1"/>
          </p:cNvPicPr>
          <p:nvPr/>
        </p:nvPicPr>
        <p:blipFill>
          <a:blip r:embed="rId5"/>
          <a:stretch>
            <a:fillRect/>
          </a:stretch>
        </p:blipFill>
        <p:spPr>
          <a:xfrm>
            <a:off x="9772773" y="6833936"/>
            <a:ext cx="6927060" cy="4860759"/>
          </a:xfrm>
          <a:prstGeom prst="rect">
            <a:avLst/>
          </a:prstGeom>
        </p:spPr>
      </p:pic>
      <p:pic>
        <p:nvPicPr>
          <p:cNvPr id="5" name="Picture 4"/>
          <p:cNvPicPr>
            <a:picLocks noChangeAspect="1"/>
          </p:cNvPicPr>
          <p:nvPr/>
        </p:nvPicPr>
        <p:blipFill>
          <a:blip r:embed="rId6"/>
          <a:stretch>
            <a:fillRect/>
          </a:stretch>
        </p:blipFill>
        <p:spPr>
          <a:xfrm>
            <a:off x="16988590" y="6833936"/>
            <a:ext cx="6176210" cy="4860759"/>
          </a:xfrm>
          <a:prstGeom prst="rect">
            <a:avLst/>
          </a:prstGeom>
        </p:spPr>
      </p:pic>
      <p:pic>
        <p:nvPicPr>
          <p:cNvPr id="7" name="Picture 6"/>
          <p:cNvPicPr>
            <a:picLocks noChangeAspect="1"/>
          </p:cNvPicPr>
          <p:nvPr/>
        </p:nvPicPr>
        <p:blipFill>
          <a:blip r:embed="rId7"/>
          <a:stretch>
            <a:fillRect/>
          </a:stretch>
        </p:blipFill>
        <p:spPr>
          <a:xfrm>
            <a:off x="16988590" y="2382252"/>
            <a:ext cx="6176210" cy="4276493"/>
          </a:xfrm>
          <a:prstGeom prst="rect">
            <a:avLst/>
          </a:prstGeom>
        </p:spPr>
      </p:pic>
      <p:sp>
        <p:nvSpPr>
          <p:cNvPr id="8" name="Rectangle 7"/>
          <p:cNvSpPr/>
          <p:nvPr/>
        </p:nvSpPr>
        <p:spPr>
          <a:xfrm>
            <a:off x="6146800" y="12252960"/>
            <a:ext cx="11435805" cy="1254034"/>
          </a:xfrm>
          <a:prstGeom prst="rect">
            <a:avLst/>
          </a:prstGeom>
          <a:solidFill>
            <a:srgbClr val="8DC63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41531966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44FC-B341-488A-BBD4-42E3A6A0B207}"/>
              </a:ext>
            </a:extLst>
          </p:cNvPr>
          <p:cNvSpPr>
            <a:spLocks noGrp="1"/>
          </p:cNvSpPr>
          <p:nvPr>
            <p:ph type="title"/>
          </p:nvPr>
        </p:nvSpPr>
        <p:spPr>
          <a:xfrm>
            <a:off x="3980722" y="448226"/>
            <a:ext cx="20244487" cy="1728964"/>
          </a:xfrm>
        </p:spPr>
        <p:txBody>
          <a:bodyPr anchor="t">
            <a:noAutofit/>
          </a:bodyPr>
          <a:lstStyle/>
          <a:p>
            <a:r>
              <a:rPr lang="en-US" sz="6400" spc="0" dirty="0">
                <a:solidFill>
                  <a:srgbClr val="5F6062"/>
                </a:solidFill>
              </a:rPr>
              <a:t>Process Improvements - More Automation</a:t>
            </a:r>
          </a:p>
        </p:txBody>
      </p:sp>
      <p:sp>
        <p:nvSpPr>
          <p:cNvPr id="3" name="TextBox 2">
            <a:extLst>
              <a:ext uri="{FF2B5EF4-FFF2-40B4-BE49-F238E27FC236}">
                <a16:creationId xmlns:a16="http://schemas.microsoft.com/office/drawing/2014/main" id="{5FEAF3E3-B82D-4AF9-A846-E88B42EBDC47}"/>
              </a:ext>
            </a:extLst>
          </p:cNvPr>
          <p:cNvSpPr txBox="1"/>
          <p:nvPr/>
        </p:nvSpPr>
        <p:spPr>
          <a:xfrm>
            <a:off x="13751859" y="2859314"/>
            <a:ext cx="9987441" cy="387798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571500" marR="0" indent="-571500" algn="l" defTabSz="18288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000" b="0" i="0" u="none" strike="noStrike" cap="none" spc="0" normalizeH="0" baseline="0" dirty="0">
                <a:ln>
                  <a:noFill/>
                </a:ln>
                <a:solidFill>
                  <a:schemeClr val="tx1">
                    <a:lumMod val="50000"/>
                  </a:schemeClr>
                </a:solidFill>
                <a:effectLst/>
                <a:uFillTx/>
                <a:latin typeface="Franklin Gothic Book"/>
                <a:ea typeface="Franklin Gothic Book"/>
                <a:cs typeface="Franklin Gothic Book"/>
                <a:sym typeface="Franklin Gothic Book"/>
              </a:rPr>
              <a:t>More stressful </a:t>
            </a:r>
            <a:r>
              <a:rPr lang="en-US" sz="4000" dirty="0">
                <a:solidFill>
                  <a:schemeClr val="tx1">
                    <a:lumMod val="50000"/>
                  </a:schemeClr>
                </a:solidFill>
              </a:rPr>
              <a:t>b</a:t>
            </a:r>
            <a:r>
              <a:rPr kumimoji="0" lang="en-US" sz="4000" b="0" i="0" u="none" strike="noStrike" cap="none" spc="0" normalizeH="0" baseline="0" dirty="0">
                <a:ln>
                  <a:noFill/>
                </a:ln>
                <a:solidFill>
                  <a:schemeClr val="tx1">
                    <a:lumMod val="50000"/>
                  </a:schemeClr>
                </a:solidFill>
                <a:effectLst/>
                <a:uFillTx/>
                <a:latin typeface="Franklin Gothic Book"/>
                <a:ea typeface="Franklin Gothic Book"/>
                <a:cs typeface="Franklin Gothic Book"/>
                <a:sym typeface="Franklin Gothic Book"/>
              </a:rPr>
              <a:t>urn-in for the laser </a:t>
            </a:r>
            <a:r>
              <a:rPr lang="en-US" sz="4000" dirty="0">
                <a:solidFill>
                  <a:schemeClr val="tx1">
                    <a:lumMod val="50000"/>
                  </a:schemeClr>
                </a:solidFill>
              </a:rPr>
              <a:t>d</a:t>
            </a:r>
            <a:r>
              <a:rPr kumimoji="0" lang="en-US" sz="4000" b="0" i="0" u="none" strike="noStrike" cap="none" spc="0" normalizeH="0" baseline="0" dirty="0">
                <a:ln>
                  <a:noFill/>
                </a:ln>
                <a:solidFill>
                  <a:schemeClr val="tx1">
                    <a:lumMod val="50000"/>
                  </a:schemeClr>
                </a:solidFill>
                <a:effectLst/>
                <a:uFillTx/>
                <a:latin typeface="Franklin Gothic Book"/>
                <a:ea typeface="Franklin Gothic Book"/>
                <a:cs typeface="Franklin Gothic Book"/>
                <a:sym typeface="Franklin Gothic Book"/>
              </a:rPr>
              <a:t>ie</a:t>
            </a:r>
          </a:p>
          <a:p>
            <a:pPr marL="571500" marR="0" indent="-571500" algn="l" defTabSz="1828800" rtl="0" fontAlgn="auto" latinLnBrk="0" hangingPunct="0">
              <a:lnSpc>
                <a:spcPct val="100000"/>
              </a:lnSpc>
              <a:spcBef>
                <a:spcPts val="0"/>
              </a:spcBef>
              <a:spcAft>
                <a:spcPts val="0"/>
              </a:spcAft>
              <a:buClrTx/>
              <a:buSzTx/>
              <a:buFont typeface="Arial" panose="020B0604020202020204" pitchFamily="34" charset="0"/>
              <a:buChar char="•"/>
              <a:tabLst/>
            </a:pPr>
            <a:r>
              <a:rPr lang="en-US" sz="4000" dirty="0">
                <a:solidFill>
                  <a:schemeClr val="tx1">
                    <a:lumMod val="50000"/>
                  </a:schemeClr>
                </a:solidFill>
              </a:rPr>
              <a:t>Assembly automation</a:t>
            </a:r>
          </a:p>
          <a:p>
            <a:pPr marL="571500" lvl="8" indent="-571500">
              <a:buFont typeface="Arial" panose="020B0604020202020204" pitchFamily="34" charset="0"/>
              <a:buChar char="•"/>
            </a:pPr>
            <a:r>
              <a:rPr kumimoji="0" lang="en-US" sz="4000" b="0" i="0" u="none" strike="noStrike" cap="none" spc="0" normalizeH="0" baseline="0" dirty="0">
                <a:ln>
                  <a:noFill/>
                </a:ln>
                <a:solidFill>
                  <a:schemeClr val="tx1">
                    <a:lumMod val="50000"/>
                  </a:schemeClr>
                </a:solidFill>
                <a:effectLst/>
                <a:uFillTx/>
                <a:latin typeface="Franklin Gothic Book"/>
                <a:ea typeface="Franklin Gothic Book"/>
                <a:cs typeface="Franklin Gothic Book"/>
                <a:sym typeface="Franklin Gothic Book"/>
              </a:rPr>
              <a:t>Move to more wafer-level integration (PIC)</a:t>
            </a:r>
          </a:p>
          <a:p>
            <a:pPr marL="571500" lvl="8" indent="-571500">
              <a:buFont typeface="Arial" panose="020B0604020202020204" pitchFamily="34" charset="0"/>
              <a:buChar char="•"/>
            </a:pPr>
            <a:r>
              <a:rPr lang="en-US" sz="4000" dirty="0">
                <a:solidFill>
                  <a:schemeClr val="tx1">
                    <a:lumMod val="50000"/>
                  </a:schemeClr>
                </a:solidFill>
              </a:rPr>
              <a:t>Optical alignment automation for both </a:t>
            </a:r>
            <a:r>
              <a:rPr lang="en-US" sz="4000" dirty="0" err="1">
                <a:solidFill>
                  <a:schemeClr val="tx1">
                    <a:lumMod val="50000"/>
                  </a:schemeClr>
                </a:solidFill>
              </a:rPr>
              <a:t>Tx</a:t>
            </a:r>
            <a:r>
              <a:rPr lang="en-US" sz="4000" dirty="0">
                <a:solidFill>
                  <a:schemeClr val="tx1">
                    <a:lumMod val="50000"/>
                  </a:schemeClr>
                </a:solidFill>
              </a:rPr>
              <a:t>/Rx sides</a:t>
            </a:r>
          </a:p>
          <a:p>
            <a:pPr marL="571500" lvl="8" indent="-571500">
              <a:buFont typeface="Arial" panose="020B0604020202020204" pitchFamily="34" charset="0"/>
              <a:buChar char="•"/>
            </a:pPr>
            <a:r>
              <a:rPr kumimoji="0" lang="en-US" sz="4000" b="0" i="0" u="none" strike="noStrike" cap="none" spc="0" normalizeH="0" baseline="0" dirty="0">
                <a:ln>
                  <a:noFill/>
                </a:ln>
                <a:solidFill>
                  <a:schemeClr val="tx1">
                    <a:lumMod val="50000"/>
                  </a:schemeClr>
                </a:solidFill>
                <a:effectLst/>
                <a:uFillTx/>
                <a:latin typeface="Franklin Gothic Book"/>
                <a:ea typeface="Franklin Gothic Book"/>
                <a:cs typeface="Franklin Gothic Book"/>
                <a:sym typeface="Franklin Gothic Book"/>
              </a:rPr>
              <a:t>Handling par</a:t>
            </a:r>
            <a:r>
              <a:rPr lang="en-US" sz="4000" dirty="0">
                <a:solidFill>
                  <a:schemeClr val="tx1">
                    <a:lumMod val="50000"/>
                  </a:schemeClr>
                </a:solidFill>
              </a:rPr>
              <a:t>ts with automated processes</a:t>
            </a:r>
            <a:endParaRPr kumimoji="0" lang="en-US" sz="4000" b="0" i="0" u="none" strike="noStrike" cap="none" spc="0" normalizeH="0" baseline="0" dirty="0">
              <a:ln>
                <a:noFill/>
              </a:ln>
              <a:solidFill>
                <a:schemeClr val="tx1">
                  <a:lumMod val="50000"/>
                </a:schemeClr>
              </a:solidFill>
              <a:effectLst/>
              <a:uFillTx/>
              <a:sym typeface="Franklin Gothic Book"/>
            </a:endParaRPr>
          </a:p>
        </p:txBody>
      </p:sp>
      <p:pic>
        <p:nvPicPr>
          <p:cNvPr id="4" name="Picture 4" descr="Image result for bathtub curve">
            <a:extLst>
              <a:ext uri="{FF2B5EF4-FFF2-40B4-BE49-F238E27FC236}">
                <a16:creationId xmlns:a16="http://schemas.microsoft.com/office/drawing/2014/main" id="{1433CCA6-CDB5-4B3A-83FC-C8A02BDF5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099" y="2859314"/>
            <a:ext cx="10882760" cy="63450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146800" y="12252960"/>
            <a:ext cx="11435805" cy="1254034"/>
          </a:xfrm>
          <a:prstGeom prst="rect">
            <a:avLst/>
          </a:prstGeom>
          <a:solidFill>
            <a:srgbClr val="8DC63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51109802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44FC-B341-488A-BBD4-42E3A6A0B207}"/>
              </a:ext>
            </a:extLst>
          </p:cNvPr>
          <p:cNvSpPr>
            <a:spLocks noGrp="1"/>
          </p:cNvSpPr>
          <p:nvPr>
            <p:ph type="title"/>
          </p:nvPr>
        </p:nvSpPr>
        <p:spPr>
          <a:xfrm>
            <a:off x="3949191" y="315660"/>
            <a:ext cx="18288000" cy="1728964"/>
          </a:xfrm>
        </p:spPr>
        <p:txBody>
          <a:bodyPr anchor="t">
            <a:noAutofit/>
          </a:bodyPr>
          <a:lstStyle/>
          <a:p>
            <a:r>
              <a:rPr lang="en-US" sz="6400" spc="0" dirty="0">
                <a:solidFill>
                  <a:srgbClr val="5F6062"/>
                </a:solidFill>
              </a:rPr>
              <a:t>Portable Field Troubleshoot Tool</a:t>
            </a:r>
          </a:p>
        </p:txBody>
      </p:sp>
      <p:sp>
        <p:nvSpPr>
          <p:cNvPr id="5" name="TextBox 4">
            <a:extLst>
              <a:ext uri="{FF2B5EF4-FFF2-40B4-BE49-F238E27FC236}">
                <a16:creationId xmlns:a16="http://schemas.microsoft.com/office/drawing/2014/main" id="{F818588D-1C57-4E41-AE60-4D83D3473B0D}"/>
              </a:ext>
            </a:extLst>
          </p:cNvPr>
          <p:cNvSpPr txBox="1"/>
          <p:nvPr/>
        </p:nvSpPr>
        <p:spPr>
          <a:xfrm>
            <a:off x="12785834" y="2834638"/>
            <a:ext cx="10263352" cy="717119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lvl="0"/>
            <a:r>
              <a:rPr lang="en-US" sz="5400" b="1" dirty="0">
                <a:solidFill>
                  <a:srgbClr val="0070C0"/>
                </a:solidFill>
              </a:rPr>
              <a:t>Design Spec Brief</a:t>
            </a:r>
          </a:p>
          <a:p>
            <a:pPr lvl="0"/>
            <a:endParaRPr lang="en-US" sz="4400" b="1" dirty="0">
              <a:solidFill>
                <a:srgbClr val="0070C0"/>
              </a:solidFill>
            </a:endParaRPr>
          </a:p>
          <a:p>
            <a:pPr marL="571500" lvl="0" indent="-571500">
              <a:buFont typeface="Arial" panose="020B0604020202020204" pitchFamily="34" charset="0"/>
              <a:buChar char="•"/>
            </a:pPr>
            <a:r>
              <a:rPr lang="en-US" sz="4000" dirty="0">
                <a:solidFill>
                  <a:schemeClr val="tx1">
                    <a:lumMod val="50000"/>
                  </a:schemeClr>
                </a:solidFill>
              </a:rPr>
              <a:t>Portable device</a:t>
            </a:r>
          </a:p>
          <a:p>
            <a:pPr marL="571500" lvl="0" indent="-571500">
              <a:buFont typeface="Arial" panose="020B0604020202020204" pitchFamily="34" charset="0"/>
              <a:buChar char="•"/>
            </a:pPr>
            <a:r>
              <a:rPr lang="en-US" sz="4000" dirty="0">
                <a:solidFill>
                  <a:schemeClr val="tx1">
                    <a:lumMod val="50000"/>
                  </a:schemeClr>
                </a:solidFill>
              </a:rPr>
              <a:t>QSFP </a:t>
            </a:r>
            <a:r>
              <a:rPr lang="en-US" sz="4000" dirty="0" err="1">
                <a:solidFill>
                  <a:schemeClr val="tx1">
                    <a:lumMod val="50000"/>
                  </a:schemeClr>
                </a:solidFill>
              </a:rPr>
              <a:t>TRx</a:t>
            </a:r>
            <a:r>
              <a:rPr lang="en-US" sz="4000" dirty="0">
                <a:solidFill>
                  <a:schemeClr val="tx1">
                    <a:lumMod val="50000"/>
                  </a:schemeClr>
                </a:solidFill>
              </a:rPr>
              <a:t> DOM status monitor</a:t>
            </a:r>
          </a:p>
          <a:p>
            <a:pPr marL="571500" lvl="0" indent="-571500">
              <a:buFont typeface="Arial" panose="020B0604020202020204" pitchFamily="34" charset="0"/>
              <a:buChar char="•"/>
            </a:pPr>
            <a:r>
              <a:rPr lang="en-US" sz="4000" dirty="0">
                <a:solidFill>
                  <a:schemeClr val="tx1">
                    <a:lumMod val="50000"/>
                  </a:schemeClr>
                </a:solidFill>
              </a:rPr>
              <a:t>PRBS capability options </a:t>
            </a:r>
          </a:p>
          <a:p>
            <a:pPr marL="571500" lvl="0" indent="-571500">
              <a:buFont typeface="Arial" panose="020B0604020202020204" pitchFamily="34" charset="0"/>
              <a:buChar char="•"/>
            </a:pPr>
            <a:r>
              <a:rPr lang="en-US" sz="4000" dirty="0">
                <a:solidFill>
                  <a:schemeClr val="tx1">
                    <a:lumMod val="50000"/>
                  </a:schemeClr>
                </a:solidFill>
              </a:rPr>
              <a:t>R/W EEPROM</a:t>
            </a:r>
          </a:p>
          <a:p>
            <a:pPr marL="571500" lvl="3" indent="-571500">
              <a:buFont typeface="Arial" panose="020B0604020202020204" pitchFamily="34" charset="0"/>
              <a:buChar char="•"/>
            </a:pPr>
            <a:r>
              <a:rPr lang="en-US" sz="4000" dirty="0">
                <a:solidFill>
                  <a:schemeClr val="tx1">
                    <a:lumMod val="50000"/>
                  </a:schemeClr>
                </a:solidFill>
              </a:rPr>
              <a:t>Power: rechargeable battery preference</a:t>
            </a:r>
          </a:p>
          <a:p>
            <a:pPr marL="571500" lvl="3" indent="-571500">
              <a:buFont typeface="Arial" panose="020B0604020202020204" pitchFamily="34" charset="0"/>
              <a:buChar char="•"/>
            </a:pPr>
            <a:r>
              <a:rPr lang="en-US" sz="4000" dirty="0">
                <a:solidFill>
                  <a:schemeClr val="tx1">
                    <a:lumMod val="50000"/>
                  </a:schemeClr>
                </a:solidFill>
              </a:rPr>
              <a:t>QSFP cage: adapter is under consideration</a:t>
            </a:r>
          </a:p>
          <a:p>
            <a:pPr marL="571500" lvl="3" indent="-571500">
              <a:buFont typeface="Arial" panose="020B0604020202020204" pitchFamily="34" charset="0"/>
              <a:buChar char="•"/>
            </a:pPr>
            <a:r>
              <a:rPr lang="en-US" sz="4000" dirty="0">
                <a:solidFill>
                  <a:schemeClr val="tx1">
                    <a:lumMod val="50000"/>
                  </a:schemeClr>
                </a:solidFill>
              </a:rPr>
              <a:t>GUI: programmable with pass/fail criteria</a:t>
            </a:r>
          </a:p>
          <a:p>
            <a:pPr marL="571500" lvl="3" indent="-571500">
              <a:buFont typeface="Arial" panose="020B0604020202020204" pitchFamily="34" charset="0"/>
              <a:buChar char="•"/>
            </a:pPr>
            <a:r>
              <a:rPr lang="en-US" sz="4000" dirty="0">
                <a:solidFill>
                  <a:schemeClr val="tx1">
                    <a:lumMod val="50000"/>
                  </a:schemeClr>
                </a:solidFill>
              </a:rPr>
              <a:t>Display: LCD</a:t>
            </a:r>
          </a:p>
          <a:p>
            <a:pPr marL="571500" lvl="3" indent="-571500">
              <a:buFont typeface="Arial" panose="020B0604020202020204" pitchFamily="34" charset="0"/>
              <a:buChar char="•"/>
            </a:pPr>
            <a:r>
              <a:rPr lang="en-US" sz="4000" dirty="0">
                <a:solidFill>
                  <a:schemeClr val="tx1">
                    <a:lumMod val="50000"/>
                  </a:schemeClr>
                </a:solidFill>
              </a:rPr>
              <a:t>Device safety compliances</a:t>
            </a:r>
            <a:endParaRPr lang="en-US" sz="3200" dirty="0">
              <a:solidFill>
                <a:schemeClr val="tx1">
                  <a:lumMod val="50000"/>
                </a:schemeClr>
              </a:solidFill>
            </a:endParaRPr>
          </a:p>
        </p:txBody>
      </p:sp>
      <p:sp>
        <p:nvSpPr>
          <p:cNvPr id="6" name="Rectangle 5"/>
          <p:cNvSpPr/>
          <p:nvPr/>
        </p:nvSpPr>
        <p:spPr>
          <a:xfrm>
            <a:off x="6146800" y="12252960"/>
            <a:ext cx="11435805" cy="1254034"/>
          </a:xfrm>
          <a:prstGeom prst="rect">
            <a:avLst/>
          </a:prstGeom>
          <a:solidFill>
            <a:srgbClr val="8DC63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pic>
        <p:nvPicPr>
          <p:cNvPr id="8" name="Picture 7">
            <a:extLst>
              <a:ext uri="{FF2B5EF4-FFF2-40B4-BE49-F238E27FC236}">
                <a16:creationId xmlns:a16="http://schemas.microsoft.com/office/drawing/2014/main" id="{37C2B620-B35F-4618-9BE4-AA927630839A}"/>
              </a:ext>
            </a:extLst>
          </p:cNvPr>
          <p:cNvPicPr>
            <a:picLocks noChangeAspect="1"/>
          </p:cNvPicPr>
          <p:nvPr/>
        </p:nvPicPr>
        <p:blipFill>
          <a:blip r:embed="rId2"/>
          <a:stretch>
            <a:fillRect/>
          </a:stretch>
        </p:blipFill>
        <p:spPr>
          <a:xfrm>
            <a:off x="46862" y="4216406"/>
            <a:ext cx="12321069" cy="5283188"/>
          </a:xfrm>
          <a:prstGeom prst="rect">
            <a:avLst/>
          </a:prstGeom>
        </p:spPr>
      </p:pic>
    </p:spTree>
    <p:extLst>
      <p:ext uri="{BB962C8B-B14F-4D97-AF65-F5344CB8AC3E}">
        <p14:creationId xmlns:p14="http://schemas.microsoft.com/office/powerpoint/2010/main" val="139938365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UNH IOL: Integrator’s List</a:t>
            </a:r>
          </a:p>
        </p:txBody>
      </p:sp>
      <p:sp>
        <p:nvSpPr>
          <p:cNvPr id="3" name="Text Placeholder 2"/>
          <p:cNvSpPr>
            <a:spLocks noGrp="1"/>
          </p:cNvSpPr>
          <p:nvPr>
            <p:ph type="body" sz="quarter" idx="10"/>
          </p:nvPr>
        </p:nvSpPr>
        <p:spPr>
          <a:xfrm>
            <a:off x="1517650" y="3073400"/>
            <a:ext cx="12198350" cy="9572625"/>
          </a:xfrm>
        </p:spPr>
        <p:txBody>
          <a:bodyPr>
            <a:normAutofit lnSpcReduction="10000"/>
          </a:bodyPr>
          <a:lstStyle/>
          <a:p>
            <a:r>
              <a:rPr lang="en-US" sz="5400" dirty="0"/>
              <a:t>UNH-IOL began working with the Open Networking group in 2015</a:t>
            </a:r>
          </a:p>
          <a:p>
            <a:endParaRPr lang="en-US" sz="5400" dirty="0"/>
          </a:p>
          <a:p>
            <a:r>
              <a:rPr lang="en-US" sz="5400" dirty="0"/>
              <a:t>5 Open Networking </a:t>
            </a:r>
            <a:r>
              <a:rPr lang="en-US" sz="5400" dirty="0" err="1"/>
              <a:t>Plugfests</a:t>
            </a:r>
            <a:r>
              <a:rPr lang="en-US" sz="5400" dirty="0"/>
              <a:t> held at UNH-IOL</a:t>
            </a:r>
          </a:p>
          <a:p>
            <a:endParaRPr lang="en-US" sz="5400" dirty="0"/>
          </a:p>
          <a:p>
            <a:r>
              <a:rPr lang="en-US" sz="5400" dirty="0"/>
              <a:t>Over 120 SKUs posted to the Integrator’s List</a:t>
            </a:r>
          </a:p>
          <a:p>
            <a:endParaRPr lang="en-US" sz="5400" dirty="0"/>
          </a:p>
          <a:p>
            <a:r>
              <a:rPr lang="en-US" sz="5400" dirty="0"/>
              <a:t>UNH-IOL maintains Open Networking Integrator’s List </a:t>
            </a:r>
          </a:p>
          <a:p>
            <a:endParaRPr lang="en-US" dirty="0"/>
          </a:p>
        </p:txBody>
      </p:sp>
      <p:sp>
        <p:nvSpPr>
          <p:cNvPr id="4" name="Shape 82"/>
          <p:cNvSpPr txBox="1">
            <a:spLocks/>
          </p:cNvSpPr>
          <p:nvPr/>
        </p:nvSpPr>
        <p:spPr>
          <a:xfrm>
            <a:off x="624225" y="1716400"/>
            <a:ext cx="6204600" cy="3347400"/>
          </a:xfrm>
          <a:prstGeom prst="rect">
            <a:avLst/>
          </a:prstGeom>
        </p:spPr>
        <p:txBody>
          <a:bodyPr spcFirstLastPara="1" wrap="square" lIns="91425" tIns="91425" rIns="91425" bIns="91425" anchor="t" anchorCtr="0">
            <a:noAutofit/>
          </a:bodyPr>
          <a:lstStyle>
            <a:lvl1pPr marL="457200" marR="0" indent="-4572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1pPr>
            <a:lvl2pPr marL="685800" marR="0" indent="-4572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2pPr>
            <a:lvl3pPr marL="1009651" marR="0" indent="-552451"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3pPr>
            <a:lvl4pPr marL="1296987"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4pPr>
            <a:lvl5pPr marL="1529821" marR="0" indent="-613834" algn="l" defTabSz="1828800" rtl="0" latinLnBrk="0">
              <a:lnSpc>
                <a:spcPct val="90000"/>
              </a:lnSpc>
              <a:spcBef>
                <a:spcPts val="2000"/>
              </a:spcBef>
              <a:spcAft>
                <a:spcPts val="0"/>
              </a:spcAft>
              <a:buClr>
                <a:srgbClr val="8DC63F"/>
              </a:buClr>
              <a:buSzPct val="75000"/>
              <a:buFont typeface="Arial"/>
              <a:buChar char="o"/>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5pPr>
            <a:lvl6pPr marL="28956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6pPr>
            <a:lvl7pPr marL="33528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7pPr>
            <a:lvl8pPr marL="38100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8pPr>
            <a:lvl9pPr marL="42672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9pPr>
          </a:lstStyle>
          <a:p>
            <a:pPr indent="-368300" hangingPunct="1">
              <a:spcBef>
                <a:spcPts val="750"/>
              </a:spcBef>
              <a:buSzPts val="2200"/>
            </a:pPr>
            <a:endParaRPr lang="en-US" sz="2200" dirty="0"/>
          </a:p>
        </p:txBody>
      </p:sp>
      <p:pic>
        <p:nvPicPr>
          <p:cNvPr id="5" name="Shape 85"/>
          <p:cNvPicPr preferRelativeResize="0"/>
          <p:nvPr/>
        </p:nvPicPr>
        <p:blipFill>
          <a:blip r:embed="rId2">
            <a:alphaModFix/>
          </a:blip>
          <a:stretch>
            <a:fillRect/>
          </a:stretch>
        </p:blipFill>
        <p:spPr>
          <a:xfrm>
            <a:off x="14202383" y="4477268"/>
            <a:ext cx="9816224" cy="6246672"/>
          </a:xfrm>
          <a:prstGeom prst="rect">
            <a:avLst/>
          </a:prstGeom>
          <a:noFill/>
          <a:ln w="9525" cap="flat" cmpd="sng">
            <a:solidFill>
              <a:schemeClr val="dk2"/>
            </a:solidFill>
            <a:prstDash val="solid"/>
            <a:round/>
            <a:headEnd type="none" w="med" len="med"/>
            <a:tailEnd type="none" w="med" len="med"/>
          </a:ln>
        </p:spPr>
      </p:pic>
    </p:spTree>
    <p:extLst>
      <p:ext uri="{BB962C8B-B14F-4D97-AF65-F5344CB8AC3E}">
        <p14:creationId xmlns:p14="http://schemas.microsoft.com/office/powerpoint/2010/main" val="51938243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UNH Interoperability Laboratory</a:t>
            </a:r>
          </a:p>
        </p:txBody>
      </p:sp>
      <p:sp>
        <p:nvSpPr>
          <p:cNvPr id="5" name="Text Placeholder 4"/>
          <p:cNvSpPr>
            <a:spLocks noGrp="1"/>
          </p:cNvSpPr>
          <p:nvPr>
            <p:ph type="body" sz="quarter" idx="10"/>
          </p:nvPr>
        </p:nvSpPr>
        <p:spPr>
          <a:xfrm>
            <a:off x="1517650" y="3073400"/>
            <a:ext cx="10174997" cy="9572625"/>
          </a:xfrm>
          <a:ln w="25400">
            <a:miter lim="400000"/>
          </a:ln>
        </p:spPr>
        <p:txBody>
          <a:bodyPr tIns="91439" bIns="91439" anchor="t">
            <a:normAutofit/>
          </a:bodyPr>
          <a:lstStyle/>
          <a:p>
            <a:r>
              <a:rPr lang="en-US" sz="5400" dirty="0"/>
              <a:t>Facebook partners with UNH IOL to allow transceiver vendors to qualify their modules on the OCP Wedge 100 platform</a:t>
            </a:r>
          </a:p>
          <a:p>
            <a:endParaRPr lang="en-US" sz="5400" dirty="0"/>
          </a:p>
          <a:p>
            <a:r>
              <a:rPr lang="en-US" sz="5400" dirty="0"/>
              <a:t>35+ SKUs validated so far, with more on the way</a:t>
            </a:r>
          </a:p>
          <a:p>
            <a:pPr lvl="1"/>
            <a:r>
              <a:rPr lang="en-US" sz="4400" dirty="0"/>
              <a:t>AOC – 10 SKUs</a:t>
            </a:r>
          </a:p>
          <a:p>
            <a:pPr lvl="1"/>
            <a:r>
              <a:rPr lang="en-US" sz="4400" dirty="0"/>
              <a:t>DAC – 8 SKUs</a:t>
            </a:r>
          </a:p>
          <a:p>
            <a:pPr lvl="1"/>
            <a:r>
              <a:rPr lang="en-US" sz="4400" dirty="0"/>
              <a:t>Optical – 22 SKUs</a:t>
            </a:r>
          </a:p>
          <a:p>
            <a:endParaRPr lang="en-US" sz="5400" dirty="0"/>
          </a:p>
        </p:txBody>
      </p:sp>
      <p:grpSp>
        <p:nvGrpSpPr>
          <p:cNvPr id="2" name="Group 1"/>
          <p:cNvGrpSpPr/>
          <p:nvPr/>
        </p:nvGrpSpPr>
        <p:grpSpPr>
          <a:xfrm>
            <a:off x="14445124" y="3871015"/>
            <a:ext cx="8959626" cy="6771093"/>
            <a:chOff x="12849787" y="2723152"/>
            <a:chExt cx="10738635" cy="8115552"/>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535" b="100000" l="0" r="99654"/>
                      </a14:imgEffect>
                    </a14:imgLayer>
                  </a14:imgProps>
                </a:ext>
                <a:ext uri="{28A0092B-C50C-407E-A947-70E740481C1C}">
                  <a14:useLocalDpi xmlns:a14="http://schemas.microsoft.com/office/drawing/2010/main" val="0"/>
                </a:ext>
              </a:extLst>
            </a:blip>
            <a:stretch>
              <a:fillRect/>
            </a:stretch>
          </p:blipFill>
          <p:spPr>
            <a:xfrm flipH="1">
              <a:off x="12849787" y="5111809"/>
              <a:ext cx="10738635" cy="4637344"/>
            </a:xfrm>
            <a:prstGeom prst="rect">
              <a:avLst/>
            </a:prstGeom>
          </p:spPr>
        </p:pic>
        <p:pic>
          <p:nvPicPr>
            <p:cNvPr id="7" name="Shape 76" descr="logo-with-name-3lines-300dpi_W3 5in.png"/>
            <p:cNvPicPr preferRelativeResize="0"/>
            <p:nvPr/>
          </p:nvPicPr>
          <p:blipFill rotWithShape="1">
            <a:blip r:embed="rId5">
              <a:alphaModFix/>
            </a:blip>
            <a:srcRect t="-4609" r="-9229" b="-4620"/>
            <a:stretch/>
          </p:blipFill>
          <p:spPr>
            <a:xfrm>
              <a:off x="14308936" y="2723152"/>
              <a:ext cx="8444702" cy="2196195"/>
            </a:xfrm>
            <a:prstGeom prst="rect">
              <a:avLst/>
            </a:prstGeom>
            <a:noFill/>
            <a:ln>
              <a:noFill/>
            </a:ln>
          </p:spPr>
        </p:pic>
        <p:sp>
          <p:nvSpPr>
            <p:cNvPr id="8" name="Rectangle 7"/>
            <p:cNvSpPr/>
            <p:nvPr/>
          </p:nvSpPr>
          <p:spPr>
            <a:xfrm>
              <a:off x="12849787" y="10130818"/>
              <a:ext cx="2701381" cy="707886"/>
            </a:xfrm>
            <a:prstGeom prst="rect">
              <a:avLst/>
            </a:prstGeom>
          </p:spPr>
          <p:txBody>
            <a:bodyPr wrap="none">
              <a:spAutoFit/>
            </a:bodyPr>
            <a:lstStyle/>
            <a:p>
              <a:r>
                <a:rPr lang="en-US" sz="4000" b="1" dirty="0"/>
                <a:t>Wedge 100</a:t>
              </a:r>
            </a:p>
          </p:txBody>
        </p:sp>
      </p:grpSp>
    </p:spTree>
    <p:extLst>
      <p:ext uri="{BB962C8B-B14F-4D97-AF65-F5344CB8AC3E}">
        <p14:creationId xmlns:p14="http://schemas.microsoft.com/office/powerpoint/2010/main" val="1887026830"/>
      </p:ext>
    </p:extLst>
  </p:cSld>
  <p:clrMapOvr>
    <a:masterClrMapping/>
  </p:clrMapOvr>
  <p:transition spd="med"/>
</p:sld>
</file>

<file path=ppt/theme/theme1.xml><?xml version="1.0" encoding="utf-8"?>
<a:theme xmlns:a="http://schemas.openxmlformats.org/drawingml/2006/main" name="OCP Template">
  <a:themeElements>
    <a:clrScheme name="OCP Template">
      <a:dk1>
        <a:srgbClr val="5F6061"/>
      </a:dk1>
      <a:lt1>
        <a:srgbClr val="FFFFFF"/>
      </a:lt1>
      <a:dk2>
        <a:srgbClr val="A7A7A7"/>
      </a:dk2>
      <a:lt2>
        <a:srgbClr val="535353"/>
      </a:lt2>
      <a:accent1>
        <a:srgbClr val="343895"/>
      </a:accent1>
      <a:accent2>
        <a:srgbClr val="2C2C71"/>
      </a:accent2>
      <a:accent3>
        <a:srgbClr val="1C1A4B"/>
      </a:accent3>
      <a:accent4>
        <a:srgbClr val="F6B71C"/>
      </a:accent4>
      <a:accent5>
        <a:srgbClr val="B98C2E"/>
      </a:accent5>
      <a:accent6>
        <a:srgbClr val="7B5E26"/>
      </a:accent6>
      <a:hlink>
        <a:srgbClr val="0000FF"/>
      </a:hlink>
      <a:folHlink>
        <a:srgbClr val="FF00FF"/>
      </a:folHlink>
    </a:clrScheme>
    <a:fontScheme name="OCP Template">
      <a:majorFont>
        <a:latin typeface="Calibri"/>
        <a:ea typeface="Calibri"/>
        <a:cs typeface="Calibri"/>
      </a:majorFont>
      <a:minorFont>
        <a:latin typeface="Helvetica"/>
        <a:ea typeface="Helvetica"/>
        <a:cs typeface="Helvetica"/>
      </a:minorFont>
    </a:fontScheme>
    <a:fmtScheme name="OCP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CP Template">
  <a:themeElements>
    <a:clrScheme name="OCP Template">
      <a:dk1>
        <a:srgbClr val="000000"/>
      </a:dk1>
      <a:lt1>
        <a:srgbClr val="FFFFFF"/>
      </a:lt1>
      <a:dk2>
        <a:srgbClr val="A7A7A7"/>
      </a:dk2>
      <a:lt2>
        <a:srgbClr val="535353"/>
      </a:lt2>
      <a:accent1>
        <a:srgbClr val="343895"/>
      </a:accent1>
      <a:accent2>
        <a:srgbClr val="2C2C71"/>
      </a:accent2>
      <a:accent3>
        <a:srgbClr val="1C1A4B"/>
      </a:accent3>
      <a:accent4>
        <a:srgbClr val="F6B71C"/>
      </a:accent4>
      <a:accent5>
        <a:srgbClr val="B98C2E"/>
      </a:accent5>
      <a:accent6>
        <a:srgbClr val="7B5E26"/>
      </a:accent6>
      <a:hlink>
        <a:srgbClr val="0000FF"/>
      </a:hlink>
      <a:folHlink>
        <a:srgbClr val="FF00FF"/>
      </a:folHlink>
    </a:clrScheme>
    <a:fontScheme name="OCP Template">
      <a:majorFont>
        <a:latin typeface="Calibri"/>
        <a:ea typeface="Calibri"/>
        <a:cs typeface="Calibri"/>
      </a:majorFont>
      <a:minorFont>
        <a:latin typeface="Helvetica"/>
        <a:ea typeface="Helvetica"/>
        <a:cs typeface="Helvetica"/>
      </a:minorFont>
    </a:fontScheme>
    <a:fmtScheme name="OCP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2272</TotalTime>
  <Words>620</Words>
  <Application>Microsoft Macintosh PowerPoint</Application>
  <PresentationFormat>Custom</PresentationFormat>
  <Paragraphs>57</Paragraphs>
  <Slides>10</Slides>
  <Notes>6</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Franklin Gothic Book</vt:lpstr>
      <vt:lpstr>OCP Template</vt:lpstr>
      <vt:lpstr>PowerPoint Presentation</vt:lpstr>
      <vt:lpstr>100G CWDM4-OCP Update</vt:lpstr>
      <vt:lpstr>PowerPoint Presentation</vt:lpstr>
      <vt:lpstr>PowerPoint Presentation</vt:lpstr>
      <vt:lpstr>Post-Production Failure Modes: Laser Failures</vt:lpstr>
      <vt:lpstr>Process Improvements - More Automation</vt:lpstr>
      <vt:lpstr>Portable Field Troubleshoot Tool</vt:lpstr>
      <vt:lpstr>UNH IOL: Integrator’s List</vt:lpstr>
      <vt:lpstr>UNH Interoperability Laboratory</vt:lpstr>
      <vt:lpstr>PowerPoint Presentation</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Heidi Daniels</cp:lastModifiedBy>
  <cp:revision>45</cp:revision>
  <dcterms:modified xsi:type="dcterms:W3CDTF">2018-03-21T18:24:31Z</dcterms:modified>
</cp:coreProperties>
</file>