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70" r:id="rId5"/>
    <p:sldId id="269" r:id="rId6"/>
    <p:sldId id="268" r:id="rId7"/>
    <p:sldId id="267" r:id="rId8"/>
    <p:sldId id="271" r:id="rId9"/>
    <p:sldId id="272" r:id="rId10"/>
    <p:sldId id="273" r:id="rId11"/>
    <p:sldId id="274" r:id="rId12"/>
    <p:sldId id="285" r:id="rId13"/>
    <p:sldId id="275" r:id="rId14"/>
    <p:sldId id="276" r:id="rId15"/>
    <p:sldId id="283" r:id="rId16"/>
    <p:sldId id="277" r:id="rId17"/>
    <p:sldId id="278" r:id="rId18"/>
    <p:sldId id="279" r:id="rId19"/>
    <p:sldId id="282" r:id="rId20"/>
    <p:sldId id="262" r:id="rId21"/>
    <p:sldId id="258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C"/>
          </a:solidFill>
        </a:fill>
      </a:tcStyle>
    </a:wholeTbl>
    <a:band2H>
      <a:tcTxStyle/>
      <a:tcStyle>
        <a:tcBdr/>
        <a:fill>
          <a:solidFill>
            <a:srgbClr val="E7E7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E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1CB"/>
          </a:solidFill>
        </a:fill>
      </a:tcStyle>
    </a:wholeTbl>
    <a:band2H>
      <a:tcTxStyle/>
      <a:tcStyle>
        <a:tcBdr/>
        <a:fill>
          <a:solidFill>
            <a:srgbClr val="EC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9E9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F6061"/>
        </a:fontRef>
        <a:srgbClr val="5F6061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5F6061"/>
              </a:solidFill>
              <a:prstDash val="solid"/>
              <a:round/>
            </a:ln>
          </a:top>
          <a:bottom>
            <a:ln w="508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5F6061"/>
              </a:solidFill>
              <a:prstDash val="solid"/>
              <a:round/>
            </a:ln>
          </a:top>
          <a:bottom>
            <a:ln w="508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F60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F606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F606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5F6061"/>
              </a:solidFill>
              <a:prstDash val="solid"/>
              <a:round/>
            </a:ln>
          </a:left>
          <a:right>
            <a:ln w="25400" cap="flat">
              <a:solidFill>
                <a:srgbClr val="5F6061"/>
              </a:solidFill>
              <a:prstDash val="solid"/>
              <a:round/>
            </a:ln>
          </a:right>
          <a:top>
            <a:ln w="25400" cap="flat">
              <a:solidFill>
                <a:srgbClr val="5F6061"/>
              </a:solidFill>
              <a:prstDash val="solid"/>
              <a:round/>
            </a:ln>
          </a:top>
          <a:bottom>
            <a:ln w="254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solidFill>
                <a:srgbClr val="5F6061"/>
              </a:solidFill>
              <a:prstDash val="solid"/>
              <a:round/>
            </a:ln>
          </a:insideH>
          <a:insideV>
            <a:ln w="25400" cap="flat">
              <a:solidFill>
                <a:srgbClr val="5F6061"/>
              </a:solidFill>
              <a:prstDash val="solid"/>
              <a:round/>
            </a:ln>
          </a:insideV>
        </a:tcBdr>
        <a:fill>
          <a:solidFill>
            <a:srgbClr val="5F606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F6061"/>
        </a:fontRef>
        <a:srgbClr val="5F6061"/>
      </a:tcTxStyle>
      <a:tcStyle>
        <a:tcBdr>
          <a:left>
            <a:ln w="25400" cap="flat">
              <a:solidFill>
                <a:srgbClr val="5F6061"/>
              </a:solidFill>
              <a:prstDash val="solid"/>
              <a:round/>
            </a:ln>
          </a:left>
          <a:right>
            <a:ln w="25400" cap="flat">
              <a:solidFill>
                <a:srgbClr val="5F6061"/>
              </a:solidFill>
              <a:prstDash val="solid"/>
              <a:round/>
            </a:ln>
          </a:right>
          <a:top>
            <a:ln w="25400" cap="flat">
              <a:solidFill>
                <a:srgbClr val="5F6061"/>
              </a:solidFill>
              <a:prstDash val="solid"/>
              <a:round/>
            </a:ln>
          </a:top>
          <a:bottom>
            <a:ln w="254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solidFill>
                <a:srgbClr val="5F6061"/>
              </a:solidFill>
              <a:prstDash val="solid"/>
              <a:round/>
            </a:ln>
          </a:insideH>
          <a:insideV>
            <a:ln w="25400" cap="flat">
              <a:solidFill>
                <a:srgbClr val="5F6061"/>
              </a:solidFill>
              <a:prstDash val="solid"/>
              <a:round/>
            </a:ln>
          </a:insideV>
        </a:tcBdr>
        <a:fill>
          <a:solidFill>
            <a:srgbClr val="5F6061">
              <a:alpha val="20000"/>
            </a:srgbClr>
          </a:solidFill>
        </a:fill>
      </a:tcStyle>
    </a:firstCol>
    <a:lastRow>
      <a:tcTxStyle b="on" i="off">
        <a:fontRef idx="minor">
          <a:srgbClr val="5F6061"/>
        </a:fontRef>
        <a:srgbClr val="5F6061"/>
      </a:tcTxStyle>
      <a:tcStyle>
        <a:tcBdr>
          <a:left>
            <a:ln w="25400" cap="flat">
              <a:solidFill>
                <a:srgbClr val="5F6061"/>
              </a:solidFill>
              <a:prstDash val="solid"/>
              <a:round/>
            </a:ln>
          </a:left>
          <a:right>
            <a:ln w="25400" cap="flat">
              <a:solidFill>
                <a:srgbClr val="5F6061"/>
              </a:solidFill>
              <a:prstDash val="solid"/>
              <a:round/>
            </a:ln>
          </a:right>
          <a:top>
            <a:ln w="101600" cap="flat">
              <a:solidFill>
                <a:srgbClr val="5F6061"/>
              </a:solidFill>
              <a:prstDash val="solid"/>
              <a:round/>
            </a:ln>
          </a:top>
          <a:bottom>
            <a:ln w="254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solidFill>
                <a:srgbClr val="5F6061"/>
              </a:solidFill>
              <a:prstDash val="solid"/>
              <a:round/>
            </a:ln>
          </a:insideH>
          <a:insideV>
            <a:ln w="25400" cap="flat">
              <a:solidFill>
                <a:srgbClr val="5F606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F6061"/>
        </a:fontRef>
        <a:srgbClr val="5F6061"/>
      </a:tcTxStyle>
      <a:tcStyle>
        <a:tcBdr>
          <a:left>
            <a:ln w="25400" cap="flat">
              <a:solidFill>
                <a:srgbClr val="5F6061"/>
              </a:solidFill>
              <a:prstDash val="solid"/>
              <a:round/>
            </a:ln>
          </a:left>
          <a:right>
            <a:ln w="25400" cap="flat">
              <a:solidFill>
                <a:srgbClr val="5F6061"/>
              </a:solidFill>
              <a:prstDash val="solid"/>
              <a:round/>
            </a:ln>
          </a:right>
          <a:top>
            <a:ln w="25400" cap="flat">
              <a:solidFill>
                <a:srgbClr val="5F6061"/>
              </a:solidFill>
              <a:prstDash val="solid"/>
              <a:round/>
            </a:ln>
          </a:top>
          <a:bottom>
            <a:ln w="508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solidFill>
                <a:srgbClr val="5F6061"/>
              </a:solidFill>
              <a:prstDash val="solid"/>
              <a:round/>
            </a:ln>
          </a:insideH>
          <a:insideV>
            <a:ln w="25400" cap="flat">
              <a:solidFill>
                <a:srgbClr val="5F606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 autoAdjust="0"/>
    <p:restoredTop sz="84722" autoAdjust="0"/>
  </p:normalViewPr>
  <p:slideViewPr>
    <p:cSldViewPr snapToGrid="0" snapToObjects="1">
      <p:cViewPr>
        <p:scale>
          <a:sx n="50" d="100"/>
          <a:sy n="50" d="100"/>
        </p:scale>
        <p:origin x="968" y="-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27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13400-8E89-4616-B7A1-4BB8360EE1BD}" type="datetimeFigureOut">
              <a:rPr lang="en-US" smtClean="0"/>
              <a:t>3/3/18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2E2FF-4D91-4ED3-BC4F-8B5750EA4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7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0056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picture taking all the slide,</a:t>
            </a:r>
            <a:r>
              <a:rPr lang="en-US" baseline="0" dirty="0" smtClean="0"/>
              <a:t> with no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1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CP17 Start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CP17 Title/Name 50/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119132"/>
            <a:ext cx="24384000" cy="1781175"/>
          </a:xfrm>
          <a:prstGeom prst="rect">
            <a:avLst/>
          </a:prstGeom>
        </p:spPr>
      </p:pic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3048000" y="2126344"/>
            <a:ext cx="18288000" cy="4775201"/>
          </a:xfrm>
          <a:prstGeom prst="rect">
            <a:avLst/>
          </a:prstGeom>
        </p:spPr>
        <p:txBody>
          <a:bodyPr anchor="b"/>
          <a:lstStyle>
            <a:lvl1pPr>
              <a:defRPr spc="1200">
                <a:solidFill>
                  <a:srgbClr val="53535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061630"/>
            <a:ext cx="18288000" cy="33115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6400"/>
            </a:lvl1pPr>
            <a:lvl2pPr marL="838200" indent="-609600">
              <a:buClrTx/>
              <a:buFontTx/>
              <a:defRPr sz="6400"/>
            </a:lvl2pPr>
            <a:lvl3pPr marL="1193801" indent="-736601">
              <a:buClrTx/>
              <a:buFontTx/>
              <a:defRPr sz="6400"/>
            </a:lvl3pPr>
            <a:lvl4pPr marL="1500187" indent="-812800">
              <a:buClrTx/>
              <a:buFontTx/>
              <a:defRPr sz="6400"/>
            </a:lvl4pPr>
            <a:lvl5pPr marL="1734433" indent="-818446">
              <a:buClrTx/>
              <a:buFontTx/>
              <a:defRPr sz="64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2" name="OCP18_slide_master_layout_upper_corner.png" descr="OCP18_slide_master_layout_upper_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400" y="-25400"/>
            <a:ext cx="3987800" cy="398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0075" y="12319236"/>
            <a:ext cx="3006725" cy="13809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CP17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07396" y="739302"/>
            <a:ext cx="21945600" cy="134241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>
              <a:defRPr sz="8000"/>
            </a:lvl1pPr>
          </a:lstStyle>
          <a:p>
            <a:r>
              <a:rPr dirty="0"/>
              <a:t>Title </a:t>
            </a:r>
            <a:r>
              <a:rPr dirty="0" smtClean="0"/>
              <a:t>Text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287375"/>
            <a:ext cx="24384000" cy="438150"/>
          </a:xfrm>
          <a:prstGeom prst="rect">
            <a:avLst/>
          </a:prstGeom>
        </p:spPr>
      </p:pic>
      <p:sp>
        <p:nvSpPr>
          <p:cNvPr id="14" name="Slide Number"/>
          <p:cNvSpPr txBox="1">
            <a:spLocks/>
          </p:cNvSpPr>
          <p:nvPr userDrawn="1"/>
        </p:nvSpPr>
        <p:spPr>
          <a:xfrm>
            <a:off x="23790027" y="13251173"/>
            <a:ext cx="444353" cy="49244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fld id="{86CB4B4D-7CA3-9044-876B-883B54F8677D}" type="slidenum">
              <a:rPr lang="en-US" sz="2000" b="1" smtClean="0">
                <a:solidFill>
                  <a:schemeClr val="bg1"/>
                </a:solidFill>
              </a:rPr>
              <a:pPr/>
              <a:t>‹#›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17650" y="3073400"/>
            <a:ext cx="21235988" cy="957262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94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CP17 E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CP18_slide_master_tail_v2.png" descr="OCP18_slide_master_tail_v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d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4150"/>
            <a:ext cx="21945600" cy="15140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19200" y="2425700"/>
            <a:ext cx="22629813" cy="8453438"/>
          </a:xfrm>
          <a:solidFill>
            <a:srgbClr val="FFFFFF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444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74562" y="11491605"/>
            <a:ext cx="4318067" cy="19832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6858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⎻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1009651" marR="0" indent="-552451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1296987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⎻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1529821" marR="0" indent="-613834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75000"/>
        <a:buFont typeface="Arial"/>
        <a:buChar char="o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28956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33528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38100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42672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dmtf.org/sites/default/files/standards/documents/DSP0267_1.0.0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dmtf.org/sites/default/files/NC-SI_1.2_PLDM_Support_over_RBT_Commands_Proposal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Controller Sideband Interface (NC-SI)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7396" y="2580341"/>
            <a:ext cx="21945600" cy="9728200"/>
          </a:xfrm>
        </p:spPr>
        <p:txBody>
          <a:bodyPr>
            <a:normAutofit/>
          </a:bodyPr>
          <a:lstStyle/>
          <a:p>
            <a:pPr marL="457200" lvl="2" indent="-457200"/>
            <a:r>
              <a:rPr lang="en-US" b="1" dirty="0" smtClean="0"/>
              <a:t>A </a:t>
            </a:r>
            <a:r>
              <a:rPr lang="en-US" b="1" dirty="0"/>
              <a:t>common interoperable sideband interface and </a:t>
            </a:r>
            <a:r>
              <a:rPr lang="en-US" b="1" dirty="0" smtClean="0"/>
              <a:t>protocol defined by the DMTF</a:t>
            </a:r>
            <a:endParaRPr lang="en-US" b="1" dirty="0"/>
          </a:p>
          <a:p>
            <a:pPr marL="457200" lvl="2" indent="-457200"/>
            <a:r>
              <a:rPr lang="en-US" b="1" dirty="0" smtClean="0"/>
              <a:t>NC-SI </a:t>
            </a:r>
            <a:r>
              <a:rPr lang="en-US" b="1" dirty="0"/>
              <a:t>Communications</a:t>
            </a:r>
          </a:p>
          <a:p>
            <a:pPr marL="1205970" lvl="4" indent="-685800">
              <a:buFont typeface="Wingdings" charset="2"/>
              <a:buChar char="§"/>
            </a:pPr>
            <a:r>
              <a:rPr lang="en-US" dirty="0"/>
              <a:t>Pass-through Management Traffic</a:t>
            </a:r>
          </a:p>
          <a:p>
            <a:pPr marL="1205970" lvl="4" indent="-685800">
              <a:buFont typeface="Wingdings" charset="2"/>
              <a:buChar char="§"/>
            </a:pPr>
            <a:r>
              <a:rPr lang="en-US" dirty="0"/>
              <a:t>NC-SI Command/Response </a:t>
            </a:r>
            <a:r>
              <a:rPr lang="en-US" dirty="0" smtClean="0"/>
              <a:t>Packets</a:t>
            </a:r>
            <a:endParaRPr lang="en-US" dirty="0"/>
          </a:p>
          <a:p>
            <a:pPr marL="1205970" lvl="4" indent="-685800">
              <a:buFont typeface="Wingdings" charset="2"/>
              <a:buChar char="§"/>
            </a:pPr>
            <a:r>
              <a:rPr lang="en-US" dirty="0"/>
              <a:t>NC-SI Notification </a:t>
            </a:r>
            <a:r>
              <a:rPr lang="en-US" dirty="0" smtClean="0"/>
              <a:t>Packets</a:t>
            </a:r>
          </a:p>
          <a:p>
            <a:pPr marL="457200" lvl="2" indent="-457200"/>
            <a:r>
              <a:rPr lang="en-US" b="1" dirty="0"/>
              <a:t>NC-SI enables standards based management </a:t>
            </a:r>
          </a:p>
          <a:p>
            <a:pPr marL="457200" lvl="2" indent="-457200"/>
            <a:r>
              <a:rPr lang="en-US" b="1" dirty="0"/>
              <a:t>NC-SI OEM commands allow NIC implementation specific </a:t>
            </a:r>
            <a:r>
              <a:rPr lang="en-US" b="1" dirty="0" smtClean="0"/>
              <a:t>extensions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3495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NC-SI/RBT and NC-SI/MCTP/</a:t>
            </a:r>
            <a:r>
              <a:rPr lang="en-US" dirty="0" err="1" smtClean="0"/>
              <a:t>SMBus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7396" y="2580341"/>
            <a:ext cx="21945600" cy="9728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NC-SI over RMII Based Transport (RBT)</a:t>
            </a:r>
          </a:p>
          <a:p>
            <a:pPr marL="1205970" lvl="4" indent="-685800">
              <a:buFont typeface="Wingdings" charset="2"/>
              <a:buChar char="§"/>
            </a:pPr>
            <a:r>
              <a:rPr lang="en-US" dirty="0"/>
              <a:t>Defines NC-SI Binding over Reduced Media Independent Interface™ (RMII)</a:t>
            </a:r>
          </a:p>
          <a:p>
            <a:pPr marL="1205970" lvl="4" indent="-685800">
              <a:buFont typeface="Wingdings" charset="2"/>
              <a:buChar char="§"/>
            </a:pPr>
            <a:r>
              <a:rPr lang="en-US" dirty="0"/>
              <a:t>Physical-level interface is based on RMII</a:t>
            </a:r>
          </a:p>
          <a:p>
            <a:pPr marL="1205970" lvl="4" indent="-685800">
              <a:buFont typeface="Wingdings" charset="2"/>
              <a:buChar char="§"/>
            </a:pPr>
            <a:r>
              <a:rPr lang="en-US" dirty="0"/>
              <a:t>Media-level interface is based on Ethernet</a:t>
            </a:r>
          </a:p>
          <a:p>
            <a:pPr marL="1205970" lvl="4" indent="-685800">
              <a:buFont typeface="Wingdings" charset="2"/>
              <a:buChar char="§"/>
            </a:pPr>
            <a:r>
              <a:rPr lang="en-US" dirty="0" smtClean="0"/>
              <a:t>Uses </a:t>
            </a:r>
            <a:r>
              <a:rPr lang="en-US" dirty="0"/>
              <a:t>a shared media, Multiple NCs use the same lines</a:t>
            </a:r>
          </a:p>
          <a:p>
            <a:pPr marL="1205970" lvl="4" indent="-685800">
              <a:buFont typeface="Wingdings" charset="2"/>
              <a:buChar char="§"/>
            </a:pPr>
            <a:r>
              <a:rPr lang="en-US" dirty="0" smtClean="0"/>
              <a:t>Defines arbitration </a:t>
            </a:r>
            <a:r>
              <a:rPr lang="en-US" dirty="0"/>
              <a:t>scheme: Enables sharing a single RMII-based NC-SI bus</a:t>
            </a:r>
          </a:p>
          <a:p>
            <a:r>
              <a:rPr lang="en-US" b="1" dirty="0" smtClean="0"/>
              <a:t>NC-SI </a:t>
            </a:r>
            <a:r>
              <a:rPr lang="en-US" b="1" dirty="0"/>
              <a:t>over </a:t>
            </a:r>
            <a:r>
              <a:rPr lang="en-US" b="1" dirty="0" smtClean="0"/>
              <a:t>MCTP/</a:t>
            </a:r>
            <a:r>
              <a:rPr lang="en-US" b="1" dirty="0" err="1" smtClean="0"/>
              <a:t>SMBus</a:t>
            </a:r>
            <a:endParaRPr lang="en-US" b="1" dirty="0"/>
          </a:p>
          <a:p>
            <a:pPr marL="1205970" lvl="4" indent="-685800">
              <a:buFont typeface="Wingdings" charset="2"/>
              <a:buChar char="§"/>
            </a:pPr>
            <a:r>
              <a:rPr lang="en-US" dirty="0"/>
              <a:t>Enables NC-SI communications over </a:t>
            </a:r>
            <a:r>
              <a:rPr lang="en-US" dirty="0" err="1" smtClean="0"/>
              <a:t>SMBus</a:t>
            </a:r>
            <a:endParaRPr lang="en-US" dirty="0" smtClean="0"/>
          </a:p>
          <a:p>
            <a:pPr marL="1205970" lvl="4" indent="-685800">
              <a:buFont typeface="Wingdings" charset="2"/>
              <a:buChar char="§"/>
            </a:pPr>
            <a:r>
              <a:rPr lang="en-US" dirty="0" smtClean="0"/>
              <a:t>MCTP is used as base </a:t>
            </a:r>
            <a:r>
              <a:rPr lang="en-US" dirty="0"/>
              <a:t>transport for </a:t>
            </a:r>
            <a:r>
              <a:rPr lang="en-US" dirty="0" smtClean="0"/>
              <a:t>NC-SI communications</a:t>
            </a:r>
            <a:endParaRPr lang="en-US" dirty="0"/>
          </a:p>
          <a:p>
            <a:pPr marL="1205970" lvl="4" indent="-685800">
              <a:buFont typeface="Wingdings" charset="2"/>
              <a:buChar char="§"/>
            </a:pPr>
            <a:r>
              <a:rPr lang="en-US" dirty="0" smtClean="0"/>
              <a:t>Physical </a:t>
            </a:r>
            <a:r>
              <a:rPr lang="en-US" dirty="0"/>
              <a:t>Medium </a:t>
            </a:r>
            <a:r>
              <a:rPr lang="en-US" dirty="0" err="1" smtClean="0"/>
              <a:t>SMBus</a:t>
            </a:r>
            <a:r>
              <a:rPr lang="en-US" dirty="0" smtClean="0"/>
              <a:t> </a:t>
            </a:r>
            <a:r>
              <a:rPr lang="en-US" dirty="0"/>
              <a:t>provides arbitration</a:t>
            </a:r>
          </a:p>
          <a:p>
            <a:pPr marL="1205970" lvl="4" indent="-685800">
              <a:buFont typeface="Wingdings" charset="2"/>
              <a:buChar char="§"/>
            </a:pPr>
            <a:r>
              <a:rPr lang="en-US" dirty="0"/>
              <a:t>Hardware-based arbitration not </a:t>
            </a:r>
            <a:r>
              <a:rPr lang="en-US" dirty="0" smtClean="0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62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PMCI* </a:t>
            </a:r>
            <a:r>
              <a:rPr lang="en-US" dirty="0" smtClean="0"/>
              <a:t>components </a:t>
            </a: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by OCP NIC</a:t>
            </a:r>
          </a:p>
        </p:txBody>
      </p:sp>
      <p:sp>
        <p:nvSpPr>
          <p:cNvPr id="4" name="Rounded Rectangle 37"/>
          <p:cNvSpPr>
            <a:spLocks noChangeArrowheads="1"/>
          </p:cNvSpPr>
          <p:nvPr/>
        </p:nvSpPr>
        <p:spPr bwMode="auto">
          <a:xfrm>
            <a:off x="4151169" y="8420100"/>
            <a:ext cx="16840199" cy="1828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Physical Layers</a:t>
            </a:r>
          </a:p>
        </p:txBody>
      </p:sp>
      <p:sp>
        <p:nvSpPr>
          <p:cNvPr id="5" name="Rounded Rectangle 36"/>
          <p:cNvSpPr>
            <a:spLocks noChangeArrowheads="1"/>
          </p:cNvSpPr>
          <p:nvPr/>
        </p:nvSpPr>
        <p:spPr bwMode="auto">
          <a:xfrm>
            <a:off x="4151169" y="2686050"/>
            <a:ext cx="16840200" cy="20574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Upper Layers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151169" y="4953000"/>
            <a:ext cx="16840200" cy="3243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700"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50800" h="25400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Transport Layers</a:t>
            </a:r>
          </a:p>
        </p:txBody>
      </p:sp>
      <p:sp>
        <p:nvSpPr>
          <p:cNvPr id="7" name="Rounded Rectangle 2"/>
          <p:cNvSpPr>
            <a:spLocks noChangeArrowheads="1"/>
          </p:cNvSpPr>
          <p:nvPr/>
        </p:nvSpPr>
        <p:spPr bwMode="auto">
          <a:xfrm>
            <a:off x="5665642" y="5828505"/>
            <a:ext cx="10134601" cy="91757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Management Component Transport Protocol (MCTP)</a:t>
            </a:r>
          </a:p>
        </p:txBody>
      </p:sp>
      <p:sp>
        <p:nvSpPr>
          <p:cNvPr id="8" name="Rounded Rectangle 21"/>
          <p:cNvSpPr>
            <a:spLocks noChangeArrowheads="1"/>
          </p:cNvSpPr>
          <p:nvPr/>
        </p:nvSpPr>
        <p:spPr bwMode="auto">
          <a:xfrm>
            <a:off x="16305069" y="5717381"/>
            <a:ext cx="3143248" cy="2255044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RMII Based Transport (RBT)</a:t>
            </a:r>
          </a:p>
        </p:txBody>
      </p:sp>
      <p:sp>
        <p:nvSpPr>
          <p:cNvPr id="9" name="Rounded Rectangle 22"/>
          <p:cNvSpPr>
            <a:spLocks noChangeArrowheads="1"/>
          </p:cNvSpPr>
          <p:nvPr/>
        </p:nvSpPr>
        <p:spPr bwMode="auto">
          <a:xfrm>
            <a:off x="16305069" y="9182100"/>
            <a:ext cx="3143249" cy="895350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RMII</a:t>
            </a:r>
          </a:p>
        </p:txBody>
      </p:sp>
      <p:sp>
        <p:nvSpPr>
          <p:cNvPr id="10" name="Rounded Rectangle 23"/>
          <p:cNvSpPr>
            <a:spLocks noChangeArrowheads="1"/>
          </p:cNvSpPr>
          <p:nvPr/>
        </p:nvSpPr>
        <p:spPr bwMode="auto">
          <a:xfrm>
            <a:off x="5665642" y="9182100"/>
            <a:ext cx="4619628" cy="876300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SMBus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Rounded Rectangle 27"/>
          <p:cNvSpPr>
            <a:spLocks noChangeArrowheads="1"/>
          </p:cNvSpPr>
          <p:nvPr/>
        </p:nvSpPr>
        <p:spPr bwMode="auto">
          <a:xfrm>
            <a:off x="5665643" y="6962775"/>
            <a:ext cx="4619626" cy="100965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MCTP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over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SMBus</a:t>
            </a:r>
            <a:endParaRPr lang="en-US" sz="2800" b="1" dirty="0">
              <a:solidFill>
                <a:srgbClr val="FFFFFF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Binding</a:t>
            </a:r>
          </a:p>
        </p:txBody>
      </p:sp>
      <p:sp>
        <p:nvSpPr>
          <p:cNvPr id="12" name="Rounded Rectangle 32"/>
          <p:cNvSpPr>
            <a:spLocks noChangeArrowheads="1"/>
          </p:cNvSpPr>
          <p:nvPr/>
        </p:nvSpPr>
        <p:spPr bwMode="auto">
          <a:xfrm>
            <a:off x="9323244" y="3486150"/>
            <a:ext cx="4695825" cy="11049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Platform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Level Data Model (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PLDM)</a:t>
            </a:r>
          </a:p>
        </p:txBody>
      </p:sp>
      <p:sp>
        <p:nvSpPr>
          <p:cNvPr id="13" name="Rounded Rectangle 33"/>
          <p:cNvSpPr>
            <a:spLocks noChangeArrowheads="1"/>
          </p:cNvSpPr>
          <p:nvPr/>
        </p:nvSpPr>
        <p:spPr bwMode="auto">
          <a:xfrm>
            <a:off x="5665643" y="3486150"/>
            <a:ext cx="3341927" cy="11049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MCTP Control</a:t>
            </a:r>
          </a:p>
        </p:txBody>
      </p:sp>
      <p:sp>
        <p:nvSpPr>
          <p:cNvPr id="14" name="Rounded Rectangle 34"/>
          <p:cNvSpPr>
            <a:spLocks noChangeArrowheads="1"/>
          </p:cNvSpPr>
          <p:nvPr/>
        </p:nvSpPr>
        <p:spPr bwMode="auto">
          <a:xfrm>
            <a:off x="14371493" y="3486150"/>
            <a:ext cx="5076825" cy="11049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Network Controller Sideband Interface (NC-SI)</a:t>
            </a:r>
          </a:p>
        </p:txBody>
      </p:sp>
      <p:sp>
        <p:nvSpPr>
          <p:cNvPr id="15" name="Rounded Rectangle 27"/>
          <p:cNvSpPr>
            <a:spLocks noChangeArrowheads="1"/>
          </p:cNvSpPr>
          <p:nvPr/>
        </p:nvSpPr>
        <p:spPr bwMode="auto">
          <a:xfrm>
            <a:off x="11161569" y="6962775"/>
            <a:ext cx="4638674" cy="100965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MCTP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over </a:t>
            </a:r>
            <a:r>
              <a:rPr lang="en-US" sz="2800" b="1" dirty="0" err="1" smtClean="0">
                <a:solidFill>
                  <a:srgbClr val="FFFFFF"/>
                </a:solidFill>
              </a:rPr>
              <a:t>PCIe</a:t>
            </a:r>
            <a:r>
              <a:rPr lang="en-US" sz="2800" b="1" dirty="0" smtClean="0">
                <a:solidFill>
                  <a:srgbClr val="FFFFFF"/>
                </a:solidFill>
              </a:rPr>
              <a:t> VDM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Binding</a:t>
            </a:r>
          </a:p>
        </p:txBody>
      </p:sp>
      <p:sp>
        <p:nvSpPr>
          <p:cNvPr id="16" name="Rounded Rectangle 23"/>
          <p:cNvSpPr>
            <a:spLocks noChangeArrowheads="1"/>
          </p:cNvSpPr>
          <p:nvPr/>
        </p:nvSpPr>
        <p:spPr bwMode="auto">
          <a:xfrm>
            <a:off x="11180615" y="9220200"/>
            <a:ext cx="4619628" cy="876300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PCIe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VDM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1169" y="10451665"/>
            <a:ext cx="16840200" cy="1292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*Platform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Management Components Intercommunications (PMCI) WG of the DMTF defines MCTP, NC-SI, and PLDM Standards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5F606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857671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PLDM for FW Update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9200" y="1698172"/>
            <a:ext cx="22629813" cy="9330611"/>
          </a:xfrm>
        </p:spPr>
        <p:txBody>
          <a:bodyPr/>
          <a:lstStyle/>
          <a:p>
            <a:r>
              <a:rPr lang="en-US" dirty="0" smtClean="0"/>
              <a:t>DMTF published </a:t>
            </a:r>
            <a:r>
              <a:rPr lang="en-US" dirty="0" smtClean="0">
                <a:hlinkClick r:id="rId2"/>
              </a:rPr>
              <a:t>DSP0267</a:t>
            </a:r>
            <a:r>
              <a:rPr lang="en-US" dirty="0" smtClean="0"/>
              <a:t> 1.0.0 </a:t>
            </a:r>
            <a:r>
              <a:rPr lang="en-US" dirty="0"/>
              <a:t>- PLDM for Firmware Update </a:t>
            </a:r>
            <a:r>
              <a:rPr lang="en-US" dirty="0" smtClean="0"/>
              <a:t>Specification</a:t>
            </a:r>
          </a:p>
          <a:p>
            <a:r>
              <a:rPr lang="en-US" dirty="0" smtClean="0"/>
              <a:t>PLDM for firmware update defines unified methods for</a:t>
            </a:r>
          </a:p>
          <a:p>
            <a:pPr lvl="2"/>
            <a:r>
              <a:rPr lang="en-US" dirty="0" smtClean="0"/>
              <a:t>A protocol and method for performing firmware updates over management sideband interface</a:t>
            </a:r>
          </a:p>
          <a:p>
            <a:pPr lvl="2"/>
            <a:r>
              <a:rPr lang="en-US" dirty="0" smtClean="0"/>
              <a:t>File-format</a:t>
            </a:r>
          </a:p>
          <a:p>
            <a:pPr lvl="2"/>
            <a:r>
              <a:rPr lang="en-US" dirty="0" smtClean="0"/>
              <a:t>Firmware Update control and query commands</a:t>
            </a:r>
          </a:p>
        </p:txBody>
      </p:sp>
    </p:spTree>
    <p:extLst>
      <p:ext uri="{BB962C8B-B14F-4D97-AF65-F5344CB8AC3E}">
        <p14:creationId xmlns:p14="http://schemas.microsoft.com/office/powerpoint/2010/main" val="326698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PLDM for firmware update concept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9201" y="1698172"/>
            <a:ext cx="21488399" cy="9180966"/>
          </a:xfrm>
        </p:spPr>
        <p:txBody>
          <a:bodyPr>
            <a:normAutofit/>
          </a:bodyPr>
          <a:lstStyle/>
          <a:p>
            <a:r>
              <a:rPr lang="en-US" dirty="0" smtClean="0"/>
              <a:t>An Update-Agent (typically a BMC) reads a standard-defined file, to provide each firmware device its firmware</a:t>
            </a:r>
          </a:p>
          <a:p>
            <a:r>
              <a:rPr lang="en-US" dirty="0" smtClean="0"/>
              <a:t>A single file can include firmware for multiple devices in a system</a:t>
            </a:r>
          </a:p>
          <a:p>
            <a:r>
              <a:rPr lang="en-US" dirty="0" smtClean="0"/>
              <a:t>Each firmware device is independently updated</a:t>
            </a:r>
          </a:p>
          <a:p>
            <a:r>
              <a:rPr lang="en-US" dirty="0" smtClean="0"/>
              <a:t>The update sequence follows the order of the firmware content in the file</a:t>
            </a:r>
          </a:p>
          <a:p>
            <a:r>
              <a:rPr lang="en-US" dirty="0" smtClean="0"/>
              <a:t>The standard requires sending commands from both the Update-agent to the Firmware device and also from the Firmware-device to the Update-Agent</a:t>
            </a:r>
          </a:p>
          <a:p>
            <a:r>
              <a:rPr lang="en-US" dirty="0" smtClean="0"/>
              <a:t>As of this time, such operating mode can only happen on MCTP-based interfaces</a:t>
            </a:r>
          </a:p>
        </p:txBody>
      </p:sp>
    </p:spTree>
    <p:extLst>
      <p:ext uri="{BB962C8B-B14F-4D97-AF65-F5344CB8AC3E}">
        <p14:creationId xmlns:p14="http://schemas.microsoft.com/office/powerpoint/2010/main" val="3675170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PLDM for FW update operation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46" y="3534064"/>
            <a:ext cx="10725150" cy="8501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423" y="3068316"/>
            <a:ext cx="6292126" cy="94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9766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08" y="184150"/>
            <a:ext cx="23498353" cy="15140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Allowing PLDM for firmware update over RBT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9200" y="1698172"/>
            <a:ext cx="22629813" cy="9180966"/>
          </a:xfrm>
        </p:spPr>
        <p:txBody>
          <a:bodyPr/>
          <a:lstStyle/>
          <a:p>
            <a:r>
              <a:rPr lang="en-US" dirty="0" smtClean="0"/>
              <a:t>In order to enable using RBT for PLDM for firmware update NC-SI control should be enhanced</a:t>
            </a:r>
          </a:p>
          <a:p>
            <a:r>
              <a:rPr lang="en-US" dirty="0" smtClean="0"/>
              <a:t>A new method allowing a NIC to send PLDM commands to the BMC is required</a:t>
            </a:r>
          </a:p>
          <a:p>
            <a:r>
              <a:rPr lang="en-US" dirty="0" smtClean="0"/>
              <a:t>DMTF PMCI workgroup has published </a:t>
            </a:r>
            <a:r>
              <a:rPr lang="en-US" dirty="0" smtClean="0">
                <a:hlinkClick r:id="rId2"/>
              </a:rPr>
              <a:t>Work-In-Progress document </a:t>
            </a:r>
            <a:endParaRPr lang="en-US" dirty="0" smtClean="0"/>
          </a:p>
          <a:p>
            <a:r>
              <a:rPr lang="en-US" dirty="0" smtClean="0"/>
              <a:t>The new commands are due to be included in NC-SI revision 1.2.0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7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4150"/>
            <a:ext cx="22629813" cy="15140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PLDM </a:t>
            </a:r>
            <a:r>
              <a:rPr lang="en-US" dirty="0"/>
              <a:t>over NC-SI </a:t>
            </a:r>
            <a:r>
              <a:rPr lang="en-US" dirty="0" smtClean="0"/>
              <a:t>RBT commands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9200" y="1863306"/>
            <a:ext cx="22629813" cy="9015832"/>
          </a:xfrm>
        </p:spPr>
        <p:txBody>
          <a:bodyPr/>
          <a:lstStyle/>
          <a:p>
            <a:r>
              <a:rPr lang="en-US" dirty="0" smtClean="0"/>
              <a:t>2 new commands + 1 AEN are being defined</a:t>
            </a:r>
          </a:p>
          <a:p>
            <a:pPr marL="1143000" lvl="1" indent="-914400">
              <a:buFont typeface="+mj-lt"/>
              <a:buAutoNum type="arabicPeriod"/>
            </a:pPr>
            <a:r>
              <a:rPr lang="en-US" dirty="0"/>
              <a:t>Query Pending NC PLDM </a:t>
            </a:r>
            <a:r>
              <a:rPr lang="en-US" dirty="0" smtClean="0"/>
              <a:t>Request</a:t>
            </a:r>
          </a:p>
          <a:p>
            <a:pPr marL="2438400" lvl="5" indent="0">
              <a:buNone/>
            </a:pPr>
            <a:r>
              <a:rPr lang="en-US" dirty="0" smtClean="0"/>
              <a:t>Using this command the BMC can query for any PLDM commands that the NIC has to send to the BMC</a:t>
            </a:r>
          </a:p>
          <a:p>
            <a:pPr marL="1143000" lvl="1" indent="-914400">
              <a:buFont typeface="+mj-lt"/>
              <a:buAutoNum type="arabicPeriod"/>
            </a:pPr>
            <a:r>
              <a:rPr lang="en-US" dirty="0"/>
              <a:t>Send NC PLDM </a:t>
            </a:r>
            <a:r>
              <a:rPr lang="en-US" dirty="0" smtClean="0"/>
              <a:t>Reply</a:t>
            </a:r>
          </a:p>
          <a:p>
            <a:pPr marL="2438400" lvl="5" indent="0">
              <a:buNone/>
            </a:pPr>
            <a:r>
              <a:rPr lang="en-US" dirty="0" smtClean="0"/>
              <a:t>Using this command the BMC provides the response to the NIC PLDM command that was read in (</a:t>
            </a:r>
            <a:r>
              <a:rPr lang="en-US" dirty="0" smtClean="0">
                <a:solidFill>
                  <a:srgbClr val="92D050"/>
                </a:solidFill>
              </a:rPr>
              <a:t>1</a:t>
            </a:r>
            <a:r>
              <a:rPr lang="en-US" dirty="0" smtClean="0"/>
              <a:t>)</a:t>
            </a:r>
            <a:endParaRPr lang="en-US" dirty="0"/>
          </a:p>
          <a:p>
            <a:pPr marL="1143000" lvl="1" indent="-914400">
              <a:buFont typeface="+mj-lt"/>
              <a:buAutoNum type="arabicPeriod"/>
            </a:pPr>
            <a:r>
              <a:rPr lang="en-US" dirty="0"/>
              <a:t>Pending PLDM request </a:t>
            </a:r>
            <a:r>
              <a:rPr lang="en-US" dirty="0" smtClean="0"/>
              <a:t>AEN</a:t>
            </a:r>
          </a:p>
          <a:p>
            <a:pPr marL="2438400" lvl="5" indent="0">
              <a:buNone/>
            </a:pPr>
            <a:r>
              <a:rPr lang="en-US" dirty="0" smtClean="0"/>
              <a:t>A non-mandatory method which allows the NIC to notify the BMC about the presence of a new PLDM command to the BMC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72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OCP NIC 3.0 card in different platforms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9200" y="2202024"/>
            <a:ext cx="22629813" cy="8677114"/>
          </a:xfrm>
        </p:spPr>
        <p:txBody>
          <a:bodyPr/>
          <a:lstStyle/>
          <a:p>
            <a:r>
              <a:rPr lang="en-US" dirty="0" smtClean="0"/>
              <a:t>OCP NIC 3.0 allow for multiple operating modes for a card</a:t>
            </a:r>
          </a:p>
          <a:p>
            <a:r>
              <a:rPr lang="en-US" dirty="0" smtClean="0"/>
              <a:t>The card notifies the system about its supported operating modes</a:t>
            </a:r>
          </a:p>
          <a:p>
            <a:pPr lvl="2"/>
            <a:r>
              <a:rPr lang="en-US" dirty="0" smtClean="0"/>
              <a:t>The card encodes its capability on the PRSNT signals</a:t>
            </a:r>
          </a:p>
          <a:p>
            <a:pPr lvl="2"/>
            <a:r>
              <a:rPr lang="en-US" dirty="0" smtClean="0"/>
              <a:t>The card primary-connector’s PRSTNT signals </a:t>
            </a:r>
            <a:r>
              <a:rPr lang="en-US" dirty="0"/>
              <a:t>are reflected also in </a:t>
            </a:r>
            <a:r>
              <a:rPr lang="en-US" dirty="0" smtClean="0"/>
              <a:t>serial scan-chain</a:t>
            </a:r>
          </a:p>
          <a:p>
            <a:r>
              <a:rPr lang="en-US" dirty="0" smtClean="0"/>
              <a:t>The system notifies the card on the system configuration</a:t>
            </a:r>
          </a:p>
          <a:p>
            <a:r>
              <a:rPr lang="en-US" dirty="0" smtClean="0"/>
              <a:t>OCP NIC 3.0 spec defines the expected outcome for each combination of card and system capabilities</a:t>
            </a:r>
          </a:p>
          <a:p>
            <a:pPr lvl="2"/>
            <a:r>
              <a:rPr lang="en-US" dirty="0" smtClean="0"/>
              <a:t>Support for 1Host 2Hosts and 4Hosts</a:t>
            </a:r>
          </a:p>
          <a:p>
            <a:pPr lvl="2"/>
            <a:r>
              <a:rPr lang="en-US" dirty="0" smtClean="0"/>
              <a:t>Support for 1Host with Single, Dual and Quad sockets</a:t>
            </a:r>
          </a:p>
        </p:txBody>
      </p:sp>
    </p:spTree>
    <p:extLst>
      <p:ext uri="{BB962C8B-B14F-4D97-AF65-F5344CB8AC3E}">
        <p14:creationId xmlns:p14="http://schemas.microsoft.com/office/powerpoint/2010/main" val="4064735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9200" y="2349500"/>
            <a:ext cx="22629813" cy="84534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OCP 3.0 NIC spec using the DMTF Standards enable: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Multiple vendors to provide cards to the same platform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The same NIC to be used in different platforms</a:t>
            </a:r>
          </a:p>
          <a:p>
            <a:pPr lvl="4">
              <a:buFont typeface="Wingdings" charset="2"/>
              <a:buChar char="§"/>
            </a:pPr>
            <a:r>
              <a:rPr lang="en-US" dirty="0" smtClean="0"/>
              <a:t>The NIC automatically adjusts its operational mode according to the system in which it is installed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System designers, following OCP 3.0 Spec can leverage off-the-shelf solution</a:t>
            </a:r>
          </a:p>
        </p:txBody>
      </p:sp>
    </p:spTree>
    <p:extLst>
      <p:ext uri="{BB962C8B-B14F-4D97-AF65-F5344CB8AC3E}">
        <p14:creationId xmlns:p14="http://schemas.microsoft.com/office/powerpoint/2010/main" val="151307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KEYNOTE: PRESENTATION…"/>
          <p:cNvSpPr txBox="1">
            <a:spLocks noGrp="1"/>
          </p:cNvSpPr>
          <p:nvPr>
            <p:ph type="title"/>
          </p:nvPr>
        </p:nvSpPr>
        <p:spPr>
          <a:xfrm>
            <a:off x="3048000" y="2639864"/>
            <a:ext cx="20090296" cy="47752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Standards-based </a:t>
            </a:r>
            <a:br>
              <a:rPr lang="en-US" dirty="0" smtClean="0"/>
            </a:br>
            <a:r>
              <a:rPr lang="en-US" dirty="0" smtClean="0"/>
              <a:t>Multi-Host NIC </a:t>
            </a:r>
            <a:r>
              <a:rPr lang="en-US" dirty="0" smtClean="0"/>
              <a:t>Management</a:t>
            </a:r>
            <a:endParaRPr dirty="0">
              <a:solidFill>
                <a:srgbClr val="5C6062"/>
              </a:solidFill>
            </a:endParaRPr>
          </a:p>
        </p:txBody>
      </p:sp>
      <p:sp>
        <p:nvSpPr>
          <p:cNvPr id="42" name="Name/Title/Company. 32pt. Title Case. Book."/>
          <p:cNvSpPr txBox="1">
            <a:spLocks noGrp="1"/>
          </p:cNvSpPr>
          <p:nvPr>
            <p:ph type="body" sz="quarter" idx="1"/>
          </p:nvPr>
        </p:nvSpPr>
        <p:spPr>
          <a:xfrm>
            <a:off x="3048000" y="8966630"/>
            <a:ext cx="18288000" cy="33115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Sai Dasari, Facebook</a:t>
            </a:r>
          </a:p>
          <a:p>
            <a:r>
              <a:rPr lang="en-US" dirty="0" smtClean="0"/>
              <a:t>Hemal Shah, Broadcom Limited</a:t>
            </a:r>
          </a:p>
          <a:p>
            <a:r>
              <a:rPr lang="en-US" dirty="0" smtClean="0"/>
              <a:t>Yuval Itkin, </a:t>
            </a:r>
            <a:r>
              <a:rPr lang="en-US" dirty="0" err="1" smtClean="0"/>
              <a:t>Mellanox</a:t>
            </a:r>
            <a:r>
              <a:rPr lang="en-US" dirty="0" smtClean="0"/>
              <a:t> Technologies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746"/>
          <a:stretch/>
        </p:blipFill>
        <p:spPr>
          <a:xfrm>
            <a:off x="0" y="-1"/>
            <a:ext cx="24384000" cy="136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78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OCP NIC Background</a:t>
            </a:r>
          </a:p>
          <a:p>
            <a:r>
              <a:rPr lang="en-US" dirty="0" smtClean="0"/>
              <a:t>Configuration/Control/Monitoring</a:t>
            </a:r>
          </a:p>
          <a:p>
            <a:r>
              <a:rPr lang="en-US" dirty="0" smtClean="0"/>
              <a:t>NIC F/W update</a:t>
            </a:r>
          </a:p>
          <a:p>
            <a:r>
              <a:rPr lang="en-US" dirty="0" smtClean="0"/>
              <a:t>Summary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196" y="2081720"/>
            <a:ext cx="11074400" cy="81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90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Multi-Host Yosemite OCP system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t="6394" b="7287"/>
          <a:stretch/>
        </p:blipFill>
        <p:spPr>
          <a:xfrm>
            <a:off x="1485900" y="3936999"/>
            <a:ext cx="21399500" cy="8424592"/>
          </a:xfrm>
          <a:prstGeom prst="rect">
            <a:avLst/>
          </a:prstGeom>
          <a:ln w="88900" cmpd="sng">
            <a:solidFill>
              <a:srgbClr val="5BA72F"/>
            </a:solidFill>
          </a:ln>
        </p:spPr>
      </p:pic>
    </p:spTree>
    <p:extLst>
      <p:ext uri="{BB962C8B-B14F-4D97-AF65-F5344CB8AC3E}">
        <p14:creationId xmlns:p14="http://schemas.microsoft.com/office/powerpoint/2010/main" val="642938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Multi-Host Yosemite topology</a:t>
            </a:r>
            <a:endParaRPr lang="en-US" dirty="0"/>
          </a:p>
        </p:txBody>
      </p:sp>
      <p:grpSp>
        <p:nvGrpSpPr>
          <p:cNvPr id="51" name="Group 341"/>
          <p:cNvGrpSpPr>
            <a:grpSpLocks noChangeAspect="1"/>
          </p:cNvGrpSpPr>
          <p:nvPr/>
        </p:nvGrpSpPr>
        <p:grpSpPr>
          <a:xfrm>
            <a:off x="3036396" y="2199443"/>
            <a:ext cx="16213085" cy="10094588"/>
            <a:chOff x="0" y="0"/>
            <a:chExt cx="15012114" cy="9346840"/>
          </a:xfrm>
        </p:grpSpPr>
        <p:grpSp>
          <p:nvGrpSpPr>
            <p:cNvPr id="52" name="Group 310"/>
            <p:cNvGrpSpPr/>
            <p:nvPr/>
          </p:nvGrpSpPr>
          <p:grpSpPr>
            <a:xfrm>
              <a:off x="8819960" y="7656597"/>
              <a:ext cx="2797311" cy="1684559"/>
              <a:chOff x="0" y="0"/>
              <a:chExt cx="2797310" cy="1684557"/>
            </a:xfrm>
          </p:grpSpPr>
          <p:sp>
            <p:nvSpPr>
              <p:cNvPr id="83" name="Shape 308"/>
              <p:cNvSpPr/>
              <p:nvPr/>
            </p:nvSpPr>
            <p:spPr>
              <a:xfrm>
                <a:off x="0" y="0"/>
                <a:ext cx="2797310" cy="1684557"/>
              </a:xfrm>
              <a:prstGeom prst="rect">
                <a:avLst/>
              </a:prstGeom>
              <a:solidFill>
                <a:srgbClr val="CFE3A0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571500">
                  <a:defRPr sz="3200">
                    <a:latin typeface="+mj-lt"/>
                    <a:ea typeface="+mj-ea"/>
                    <a:cs typeface="+mj-cs"/>
                    <a:sym typeface="Vista Sans OT Medium"/>
                  </a:defRPr>
                </a:pPr>
                <a:endParaRPr>
                  <a:latin typeface="Arial"/>
                  <a:cs typeface="Arial"/>
                </a:endParaRPr>
              </a:p>
            </p:txBody>
          </p:sp>
          <p:sp>
            <p:nvSpPr>
              <p:cNvPr id="84" name="Shape 309"/>
              <p:cNvSpPr/>
              <p:nvPr/>
            </p:nvSpPr>
            <p:spPr>
              <a:xfrm>
                <a:off x="24883" y="414953"/>
                <a:ext cx="2746817" cy="8764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noAutofit/>
              </a:bodyPr>
              <a:lstStyle>
                <a:lvl1pPr algn="ctr" defTabSz="825500">
                  <a:lnSpc>
                    <a:spcPct val="90000"/>
                  </a:lnSpc>
                  <a:spcBef>
                    <a:spcPts val="2000"/>
                  </a:spcBef>
                  <a:defRPr sz="6000">
                    <a:solidFill>
                      <a:srgbClr val="555759"/>
                    </a:solidFill>
                    <a:latin typeface="Avenir Heavy"/>
                    <a:ea typeface="Avenir Heavy"/>
                    <a:cs typeface="Avenir Heavy"/>
                    <a:sym typeface="Avenir Heavy"/>
                  </a:defRPr>
                </a:lvl1pPr>
              </a:lstStyle>
              <a:p>
                <a:r>
                  <a:rPr b="1" dirty="0">
                    <a:latin typeface="Arial"/>
                    <a:cs typeface="Arial"/>
                  </a:rPr>
                  <a:t>BMC</a:t>
                </a:r>
              </a:p>
            </p:txBody>
          </p:sp>
        </p:grpSp>
        <p:sp>
          <p:nvSpPr>
            <p:cNvPr id="53" name="Shape 311"/>
            <p:cNvSpPr/>
            <p:nvPr/>
          </p:nvSpPr>
          <p:spPr>
            <a:xfrm>
              <a:off x="2511808" y="2501656"/>
              <a:ext cx="2797311" cy="6845184"/>
            </a:xfrm>
            <a:prstGeom prst="rect">
              <a:avLst/>
            </a:prstGeom>
            <a:solidFill>
              <a:schemeClr val="accent1"/>
            </a:solidFill>
            <a:ln w="381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571500">
                <a:defRPr sz="3200">
                  <a:latin typeface="+mj-lt"/>
                  <a:ea typeface="+mj-ea"/>
                  <a:cs typeface="+mj-cs"/>
                  <a:sym typeface="Vista Sans OT Medium"/>
                </a:defRPr>
              </a:pPr>
              <a:endParaRPr>
                <a:latin typeface="Arial"/>
                <a:cs typeface="Arial"/>
              </a:endParaRPr>
            </a:p>
          </p:txBody>
        </p:sp>
        <p:sp>
          <p:nvSpPr>
            <p:cNvPr id="54" name="Shape 312"/>
            <p:cNvSpPr/>
            <p:nvPr/>
          </p:nvSpPr>
          <p:spPr>
            <a:xfrm>
              <a:off x="2498467" y="3880354"/>
              <a:ext cx="2789400" cy="19470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Autofit/>
            </a:bodyPr>
            <a:lstStyle/>
            <a:p>
              <a:pPr algn="ctr" defTabSz="825500">
                <a:lnSpc>
                  <a:spcPct val="90000"/>
                </a:lnSpc>
                <a:spcBef>
                  <a:spcPts val="2000"/>
                </a:spcBef>
                <a:defRPr sz="36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rPr b="1" dirty="0">
                  <a:latin typeface="Arial"/>
                  <a:cs typeface="Arial"/>
                </a:rPr>
                <a:t>OCP V2</a:t>
              </a:r>
            </a:p>
            <a:p>
              <a:pPr algn="ctr" defTabSz="825500">
                <a:lnSpc>
                  <a:spcPct val="90000"/>
                </a:lnSpc>
                <a:spcBef>
                  <a:spcPts val="2000"/>
                </a:spcBef>
                <a:defRPr sz="36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rPr b="1" dirty="0">
                  <a:latin typeface="Arial"/>
                  <a:cs typeface="Arial"/>
                </a:rPr>
                <a:t>Multi-Host</a:t>
              </a:r>
            </a:p>
            <a:p>
              <a:pPr algn="ctr" defTabSz="825500">
                <a:lnSpc>
                  <a:spcPct val="90000"/>
                </a:lnSpc>
                <a:spcBef>
                  <a:spcPts val="2000"/>
                </a:spcBef>
                <a:defRPr sz="36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rPr b="1" dirty="0">
                  <a:latin typeface="Arial"/>
                  <a:cs typeface="Arial"/>
                </a:rPr>
                <a:t>NIC Mezz</a:t>
              </a:r>
            </a:p>
          </p:txBody>
        </p:sp>
        <p:sp>
          <p:nvSpPr>
            <p:cNvPr id="55" name="Shape 313"/>
            <p:cNvSpPr/>
            <p:nvPr/>
          </p:nvSpPr>
          <p:spPr>
            <a:xfrm>
              <a:off x="3233432" y="6274371"/>
              <a:ext cx="1354064" cy="1722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ctr" defTabSz="825500">
                <a:lnSpc>
                  <a:spcPct val="90000"/>
                </a:lnSpc>
                <a:spcBef>
                  <a:spcPts val="2000"/>
                </a:spcBef>
                <a:defRPr sz="3000">
                  <a:solidFill>
                    <a:srgbClr val="FFFFFF"/>
                  </a:solidFill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r>
                <a:rPr>
                  <a:latin typeface="Arial"/>
                  <a:cs typeface="Arial"/>
                </a:rPr>
                <a:t>50G</a:t>
              </a:r>
            </a:p>
          </p:txBody>
        </p:sp>
        <p:grpSp>
          <p:nvGrpSpPr>
            <p:cNvPr id="56" name="Group 327"/>
            <p:cNvGrpSpPr/>
            <p:nvPr/>
          </p:nvGrpSpPr>
          <p:grpSpPr>
            <a:xfrm>
              <a:off x="7804926" y="0"/>
              <a:ext cx="7207188" cy="5456811"/>
              <a:chOff x="0" y="0"/>
              <a:chExt cx="7207187" cy="5456810"/>
            </a:xfrm>
          </p:grpSpPr>
          <p:grpSp>
            <p:nvGrpSpPr>
              <p:cNvPr id="70" name="Group 316"/>
              <p:cNvGrpSpPr/>
              <p:nvPr/>
            </p:nvGrpSpPr>
            <p:grpSpPr>
              <a:xfrm>
                <a:off x="2336576" y="0"/>
                <a:ext cx="4870612" cy="2951574"/>
                <a:chOff x="0" y="0"/>
                <a:chExt cx="4870610" cy="2951573"/>
              </a:xfrm>
            </p:grpSpPr>
            <p:sp>
              <p:nvSpPr>
                <p:cNvPr id="81" name="Shape 314"/>
                <p:cNvSpPr/>
                <p:nvPr/>
              </p:nvSpPr>
              <p:spPr>
                <a:xfrm>
                  <a:off x="0" y="0"/>
                  <a:ext cx="4870611" cy="2951574"/>
                </a:xfrm>
                <a:prstGeom prst="rect">
                  <a:avLst/>
                </a:prstGeom>
                <a:solidFill>
                  <a:srgbClr val="72BD44"/>
                </a:solidFill>
                <a:ln w="508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571500">
                    <a:defRPr sz="3200">
                      <a:latin typeface="+mj-lt"/>
                      <a:ea typeface="+mj-ea"/>
                      <a:cs typeface="+mj-cs"/>
                      <a:sym typeface="Vista Sans OT Medium"/>
                    </a:defRPr>
                  </a:pPr>
                  <a:endParaRPr>
                    <a:latin typeface="Arial"/>
                    <a:cs typeface="Arial"/>
                  </a:endParaRPr>
                </a:p>
              </p:txBody>
            </p:sp>
            <p:sp>
              <p:nvSpPr>
                <p:cNvPr id="82" name="Shape 315"/>
                <p:cNvSpPr/>
                <p:nvPr/>
              </p:nvSpPr>
              <p:spPr>
                <a:xfrm>
                  <a:off x="775488" y="196345"/>
                  <a:ext cx="3319635" cy="6501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76200" tIns="76200" rIns="76200" bIns="76200" numCol="1" anchor="ctr">
                  <a:noAutofit/>
                </a:bodyPr>
                <a:lstStyle>
                  <a:lvl1pPr algn="ctr" defTabSz="825500">
                    <a:lnSpc>
                      <a:spcPct val="90000"/>
                    </a:lnSpc>
                    <a:spcBef>
                      <a:spcPts val="2000"/>
                    </a:spcBef>
                    <a:defRPr sz="4000">
                      <a:solidFill>
                        <a:srgbClr val="FFFFFF"/>
                      </a:solidFill>
                      <a:latin typeface="Avenir Medium"/>
                      <a:ea typeface="Avenir Medium"/>
                      <a:cs typeface="Avenir Medium"/>
                      <a:sym typeface="Avenir Medium"/>
                    </a:defRPr>
                  </a:lvl1pPr>
                </a:lstStyle>
                <a:p>
                  <a:r>
                    <a:rPr>
                      <a:latin typeface="Arial"/>
                      <a:cs typeface="Arial"/>
                    </a:rPr>
                    <a:t>Slot4</a:t>
                  </a:r>
                </a:p>
              </p:txBody>
            </p:sp>
          </p:grpSp>
          <p:grpSp>
            <p:nvGrpSpPr>
              <p:cNvPr id="71" name="Group 319"/>
              <p:cNvGrpSpPr/>
              <p:nvPr/>
            </p:nvGrpSpPr>
            <p:grpSpPr>
              <a:xfrm>
                <a:off x="1557718" y="835079"/>
                <a:ext cx="4870611" cy="2951574"/>
                <a:chOff x="0" y="0"/>
                <a:chExt cx="4870610" cy="2951573"/>
              </a:xfrm>
            </p:grpSpPr>
            <p:sp>
              <p:nvSpPr>
                <p:cNvPr id="79" name="Shape 317"/>
                <p:cNvSpPr/>
                <p:nvPr/>
              </p:nvSpPr>
              <p:spPr>
                <a:xfrm>
                  <a:off x="0" y="0"/>
                  <a:ext cx="4870611" cy="2951574"/>
                </a:xfrm>
                <a:prstGeom prst="rect">
                  <a:avLst/>
                </a:prstGeom>
                <a:solidFill>
                  <a:srgbClr val="72BD44"/>
                </a:solidFill>
                <a:ln w="508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571500">
                    <a:defRPr sz="3200">
                      <a:latin typeface="+mj-lt"/>
                      <a:ea typeface="+mj-ea"/>
                      <a:cs typeface="+mj-cs"/>
                      <a:sym typeface="Vista Sans OT Medium"/>
                    </a:defRPr>
                  </a:pPr>
                  <a:endParaRPr>
                    <a:latin typeface="Arial"/>
                    <a:cs typeface="Arial"/>
                  </a:endParaRPr>
                </a:p>
              </p:txBody>
            </p:sp>
            <p:sp>
              <p:nvSpPr>
                <p:cNvPr id="80" name="Shape 318"/>
                <p:cNvSpPr/>
                <p:nvPr/>
              </p:nvSpPr>
              <p:spPr>
                <a:xfrm>
                  <a:off x="775488" y="196345"/>
                  <a:ext cx="3319635" cy="6501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76200" tIns="76200" rIns="76200" bIns="76200" numCol="1" anchor="ctr">
                  <a:noAutofit/>
                </a:bodyPr>
                <a:lstStyle>
                  <a:lvl1pPr algn="ctr" defTabSz="825500">
                    <a:lnSpc>
                      <a:spcPct val="90000"/>
                    </a:lnSpc>
                    <a:spcBef>
                      <a:spcPts val="2000"/>
                    </a:spcBef>
                    <a:defRPr sz="4000">
                      <a:solidFill>
                        <a:srgbClr val="FFFFFF"/>
                      </a:solidFill>
                      <a:latin typeface="Avenir Medium"/>
                      <a:ea typeface="Avenir Medium"/>
                      <a:cs typeface="Avenir Medium"/>
                      <a:sym typeface="Avenir Medium"/>
                    </a:defRPr>
                  </a:lvl1pPr>
                </a:lstStyle>
                <a:p>
                  <a:r>
                    <a:rPr>
                      <a:latin typeface="Arial"/>
                      <a:cs typeface="Arial"/>
                    </a:rPr>
                    <a:t>Slot3</a:t>
                  </a:r>
                </a:p>
              </p:txBody>
            </p:sp>
          </p:grpSp>
          <p:grpSp>
            <p:nvGrpSpPr>
              <p:cNvPr id="72" name="Group 322"/>
              <p:cNvGrpSpPr/>
              <p:nvPr/>
            </p:nvGrpSpPr>
            <p:grpSpPr>
              <a:xfrm>
                <a:off x="778859" y="1670158"/>
                <a:ext cx="4870612" cy="2951574"/>
                <a:chOff x="0" y="0"/>
                <a:chExt cx="4870610" cy="2951573"/>
              </a:xfrm>
            </p:grpSpPr>
            <p:sp>
              <p:nvSpPr>
                <p:cNvPr id="77" name="Shape 320"/>
                <p:cNvSpPr/>
                <p:nvPr/>
              </p:nvSpPr>
              <p:spPr>
                <a:xfrm>
                  <a:off x="0" y="0"/>
                  <a:ext cx="4870611" cy="2951574"/>
                </a:xfrm>
                <a:prstGeom prst="rect">
                  <a:avLst/>
                </a:prstGeom>
                <a:solidFill>
                  <a:srgbClr val="72BD44"/>
                </a:solidFill>
                <a:ln w="508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571500">
                    <a:defRPr sz="3200">
                      <a:latin typeface="+mj-lt"/>
                      <a:ea typeface="+mj-ea"/>
                      <a:cs typeface="+mj-cs"/>
                      <a:sym typeface="Vista Sans OT Medium"/>
                    </a:defRPr>
                  </a:pPr>
                  <a:endParaRPr>
                    <a:latin typeface="Arial"/>
                    <a:cs typeface="Arial"/>
                  </a:endParaRPr>
                </a:p>
              </p:txBody>
            </p:sp>
            <p:sp>
              <p:nvSpPr>
                <p:cNvPr id="78" name="Shape 321"/>
                <p:cNvSpPr/>
                <p:nvPr/>
              </p:nvSpPr>
              <p:spPr>
                <a:xfrm>
                  <a:off x="775488" y="196345"/>
                  <a:ext cx="3319635" cy="6501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76200" tIns="76200" rIns="76200" bIns="76200" numCol="1" anchor="ctr">
                  <a:noAutofit/>
                </a:bodyPr>
                <a:lstStyle>
                  <a:lvl1pPr algn="ctr" defTabSz="825500">
                    <a:lnSpc>
                      <a:spcPct val="90000"/>
                    </a:lnSpc>
                    <a:spcBef>
                      <a:spcPts val="2000"/>
                    </a:spcBef>
                    <a:defRPr sz="4000">
                      <a:solidFill>
                        <a:srgbClr val="FFFFFF"/>
                      </a:solidFill>
                      <a:latin typeface="Avenir Medium"/>
                      <a:ea typeface="Avenir Medium"/>
                      <a:cs typeface="Avenir Medium"/>
                      <a:sym typeface="Avenir Medium"/>
                    </a:defRPr>
                  </a:lvl1pPr>
                </a:lstStyle>
                <a:p>
                  <a:r>
                    <a:rPr>
                      <a:latin typeface="Arial"/>
                      <a:cs typeface="Arial"/>
                    </a:rPr>
                    <a:t>Slot2</a:t>
                  </a:r>
                </a:p>
              </p:txBody>
            </p:sp>
          </p:grpSp>
          <p:grpSp>
            <p:nvGrpSpPr>
              <p:cNvPr id="73" name="Group 326"/>
              <p:cNvGrpSpPr/>
              <p:nvPr/>
            </p:nvGrpSpPr>
            <p:grpSpPr>
              <a:xfrm>
                <a:off x="0" y="2505237"/>
                <a:ext cx="4870611" cy="2951574"/>
                <a:chOff x="0" y="0"/>
                <a:chExt cx="4870610" cy="2951573"/>
              </a:xfrm>
            </p:grpSpPr>
            <p:sp>
              <p:nvSpPr>
                <p:cNvPr id="74" name="Shape 323"/>
                <p:cNvSpPr/>
                <p:nvPr/>
              </p:nvSpPr>
              <p:spPr>
                <a:xfrm>
                  <a:off x="0" y="0"/>
                  <a:ext cx="4870611" cy="2951574"/>
                </a:xfrm>
                <a:prstGeom prst="rect">
                  <a:avLst/>
                </a:prstGeom>
                <a:solidFill>
                  <a:srgbClr val="72BD44"/>
                </a:solidFill>
                <a:ln w="508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571500">
                    <a:defRPr sz="3200">
                      <a:latin typeface="+mj-lt"/>
                      <a:ea typeface="+mj-ea"/>
                      <a:cs typeface="+mj-cs"/>
                      <a:sym typeface="Vista Sans OT Medium"/>
                    </a:defRPr>
                  </a:pPr>
                  <a:endParaRPr>
                    <a:latin typeface="Arial"/>
                    <a:cs typeface="Arial"/>
                  </a:endParaRPr>
                </a:p>
              </p:txBody>
            </p:sp>
            <p:sp>
              <p:nvSpPr>
                <p:cNvPr id="75" name="Shape 324"/>
                <p:cNvSpPr/>
                <p:nvPr/>
              </p:nvSpPr>
              <p:spPr>
                <a:xfrm>
                  <a:off x="775488" y="196345"/>
                  <a:ext cx="3319635" cy="6501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76200" tIns="76200" rIns="76200" bIns="76200" numCol="1" anchor="ctr">
                  <a:noAutofit/>
                </a:bodyPr>
                <a:lstStyle>
                  <a:lvl1pPr algn="ctr" defTabSz="825500">
                    <a:lnSpc>
                      <a:spcPct val="90000"/>
                    </a:lnSpc>
                    <a:spcBef>
                      <a:spcPts val="2000"/>
                    </a:spcBef>
                    <a:defRPr sz="4000">
                      <a:solidFill>
                        <a:srgbClr val="FFFFFF"/>
                      </a:solidFill>
                      <a:latin typeface="Avenir Medium"/>
                      <a:ea typeface="Avenir Medium"/>
                      <a:cs typeface="Avenir Medium"/>
                      <a:sym typeface="Avenir Medium"/>
                    </a:defRPr>
                  </a:lvl1pPr>
                </a:lstStyle>
                <a:p>
                  <a:r>
                    <a:rPr>
                      <a:latin typeface="Arial"/>
                      <a:cs typeface="Arial"/>
                    </a:rPr>
                    <a:t>Slot1</a:t>
                  </a:r>
                </a:p>
              </p:txBody>
            </p:sp>
            <p:sp>
              <p:nvSpPr>
                <p:cNvPr id="76" name="Shape 325"/>
                <p:cNvSpPr/>
                <p:nvPr/>
              </p:nvSpPr>
              <p:spPr>
                <a:xfrm>
                  <a:off x="150207" y="1515808"/>
                  <a:ext cx="4570197" cy="8764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76200" tIns="76200" rIns="76200" bIns="76200" numCol="1" anchor="ctr">
                  <a:noAutofit/>
                </a:bodyPr>
                <a:lstStyle>
                  <a:lvl1pPr algn="ctr" defTabSz="825500">
                    <a:lnSpc>
                      <a:spcPct val="90000"/>
                    </a:lnSpc>
                    <a:spcBef>
                      <a:spcPts val="2000"/>
                    </a:spcBef>
                    <a:defRPr sz="6000">
                      <a:solidFill>
                        <a:srgbClr val="FFFFFF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rPr b="1" dirty="0">
                      <a:latin typeface="Arial"/>
                      <a:cs typeface="Arial"/>
                    </a:rPr>
                    <a:t>1S Server</a:t>
                  </a:r>
                </a:p>
              </p:txBody>
            </p:sp>
          </p:grpSp>
        </p:grpSp>
        <p:sp>
          <p:nvSpPr>
            <p:cNvPr id="57" name="Shape 328"/>
            <p:cNvSpPr/>
            <p:nvPr/>
          </p:nvSpPr>
          <p:spPr>
            <a:xfrm>
              <a:off x="6879912" y="8037878"/>
              <a:ext cx="1935644" cy="921996"/>
            </a:xfrm>
            <a:prstGeom prst="rightArrow">
              <a:avLst>
                <a:gd name="adj1" fmla="val 59341"/>
                <a:gd name="adj2" fmla="val 37093"/>
              </a:avLst>
            </a:prstGeom>
            <a:solidFill>
              <a:srgbClr val="7D8E98"/>
            </a:solidFill>
            <a:ln w="381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571500">
                <a:defRPr sz="3200">
                  <a:latin typeface="+mj-lt"/>
                  <a:ea typeface="+mj-ea"/>
                  <a:cs typeface="+mj-cs"/>
                  <a:sym typeface="Vista Sans OT Medium"/>
                </a:defRPr>
              </a:pPr>
              <a:endParaRPr>
                <a:latin typeface="Arial"/>
                <a:cs typeface="Arial"/>
              </a:endParaRPr>
            </a:p>
          </p:txBody>
        </p:sp>
        <p:sp>
          <p:nvSpPr>
            <p:cNvPr id="58" name="Shape 329"/>
            <p:cNvSpPr/>
            <p:nvPr/>
          </p:nvSpPr>
          <p:spPr>
            <a:xfrm flipH="1">
              <a:off x="5309118" y="8037878"/>
              <a:ext cx="1726666" cy="921996"/>
            </a:xfrm>
            <a:prstGeom prst="rightArrow">
              <a:avLst>
                <a:gd name="adj1" fmla="val 59341"/>
                <a:gd name="adj2" fmla="val 37093"/>
              </a:avLst>
            </a:prstGeom>
            <a:solidFill>
              <a:srgbClr val="7D8E98"/>
            </a:solidFill>
            <a:ln w="381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571500">
                <a:defRPr sz="3200">
                  <a:latin typeface="+mj-lt"/>
                  <a:ea typeface="+mj-ea"/>
                  <a:cs typeface="+mj-cs"/>
                  <a:sym typeface="Vista Sans OT Medium"/>
                </a:defRPr>
              </a:pPr>
              <a:endParaRPr>
                <a:latin typeface="Arial"/>
                <a:cs typeface="Arial"/>
              </a:endParaRPr>
            </a:p>
          </p:txBody>
        </p:sp>
        <p:sp>
          <p:nvSpPr>
            <p:cNvPr id="59" name="Shape 330"/>
            <p:cNvSpPr/>
            <p:nvPr/>
          </p:nvSpPr>
          <p:spPr>
            <a:xfrm>
              <a:off x="5615621" y="8298603"/>
              <a:ext cx="2868006" cy="399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Autofit/>
            </a:bodyPr>
            <a:lstStyle>
              <a:lvl1pPr algn="ctr" defTabSz="825500">
                <a:lnSpc>
                  <a:spcPct val="90000"/>
                </a:lnSpc>
                <a:spcBef>
                  <a:spcPts val="5900"/>
                </a:spcBef>
                <a:defRPr sz="20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dirty="0" smtClean="0">
                  <a:latin typeface="Arial"/>
                  <a:cs typeface="Arial"/>
                </a:rPr>
                <a:t>NC-SI</a:t>
              </a:r>
              <a:r>
                <a:rPr lang="en-US" dirty="0" smtClean="0">
                  <a:latin typeface="Arial"/>
                  <a:cs typeface="Arial"/>
                </a:rPr>
                <a:t>/RMII</a:t>
              </a:r>
              <a:r>
                <a:rPr dirty="0" smtClean="0">
                  <a:latin typeface="Arial"/>
                  <a:cs typeface="Arial"/>
                </a:rPr>
                <a:t> </a:t>
              </a:r>
              <a:r>
                <a:rPr dirty="0">
                  <a:latin typeface="Arial"/>
                  <a:cs typeface="Arial"/>
                </a:rPr>
                <a:t>or </a:t>
              </a:r>
              <a:r>
                <a:rPr dirty="0" err="1" smtClean="0">
                  <a:latin typeface="Arial"/>
                  <a:cs typeface="Arial"/>
                </a:rPr>
                <a:t>SMBus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60" name="Shape 331"/>
            <p:cNvSpPr/>
            <p:nvPr/>
          </p:nvSpPr>
          <p:spPr>
            <a:xfrm>
              <a:off x="1474369" y="5463249"/>
              <a:ext cx="1035432" cy="921997"/>
            </a:xfrm>
            <a:prstGeom prst="rightArrow">
              <a:avLst>
                <a:gd name="adj1" fmla="val 59341"/>
                <a:gd name="adj2" fmla="val 37093"/>
              </a:avLst>
            </a:prstGeom>
            <a:solidFill>
              <a:srgbClr val="7D8E98"/>
            </a:solidFill>
            <a:ln w="381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571500">
                <a:defRPr sz="3200">
                  <a:latin typeface="+mj-lt"/>
                  <a:ea typeface="+mj-ea"/>
                  <a:cs typeface="+mj-cs"/>
                  <a:sym typeface="Vista Sans OT Medium"/>
                </a:defRPr>
              </a:pPr>
              <a:endParaRPr>
                <a:latin typeface="Arial"/>
                <a:cs typeface="Arial"/>
              </a:endParaRPr>
            </a:p>
          </p:txBody>
        </p:sp>
        <p:sp>
          <p:nvSpPr>
            <p:cNvPr id="61" name="Shape 332"/>
            <p:cNvSpPr/>
            <p:nvPr/>
          </p:nvSpPr>
          <p:spPr>
            <a:xfrm flipH="1">
              <a:off x="0" y="5463249"/>
              <a:ext cx="1935643" cy="921997"/>
            </a:xfrm>
            <a:prstGeom prst="rightArrow">
              <a:avLst>
                <a:gd name="adj1" fmla="val 59341"/>
                <a:gd name="adj2" fmla="val 37093"/>
              </a:avLst>
            </a:prstGeom>
            <a:solidFill>
              <a:srgbClr val="7D8E98"/>
            </a:solidFill>
            <a:ln w="381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571500">
                <a:defRPr sz="3200">
                  <a:latin typeface="+mj-lt"/>
                  <a:ea typeface="+mj-ea"/>
                  <a:cs typeface="+mj-cs"/>
                  <a:sym typeface="Vista Sans OT Medium"/>
                </a:defRPr>
              </a:pPr>
              <a:endParaRPr>
                <a:latin typeface="Arial"/>
                <a:cs typeface="Arial"/>
              </a:endParaRPr>
            </a:p>
          </p:txBody>
        </p:sp>
        <p:sp>
          <p:nvSpPr>
            <p:cNvPr id="62" name="Shape 333"/>
            <p:cNvSpPr/>
            <p:nvPr/>
          </p:nvSpPr>
          <p:spPr>
            <a:xfrm>
              <a:off x="44812" y="5723975"/>
              <a:ext cx="2382273" cy="399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Autofit/>
            </a:bodyPr>
            <a:lstStyle>
              <a:lvl1pPr algn="ctr" defTabSz="825500">
                <a:lnSpc>
                  <a:spcPct val="90000"/>
                </a:lnSpc>
                <a:spcBef>
                  <a:spcPts val="5900"/>
                </a:spcBef>
                <a:defRPr sz="20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dirty="0">
                  <a:latin typeface="Arial"/>
                  <a:cs typeface="Arial"/>
                </a:rPr>
                <a:t>QSFP28, 2 lanes</a:t>
              </a:r>
            </a:p>
          </p:txBody>
        </p:sp>
        <p:grpSp>
          <p:nvGrpSpPr>
            <p:cNvPr id="63" name="Group 337"/>
            <p:cNvGrpSpPr/>
            <p:nvPr/>
          </p:nvGrpSpPr>
          <p:grpSpPr>
            <a:xfrm>
              <a:off x="5310830" y="3526927"/>
              <a:ext cx="2509803" cy="921998"/>
              <a:chOff x="0" y="0"/>
              <a:chExt cx="2509801" cy="921996"/>
            </a:xfrm>
          </p:grpSpPr>
          <p:sp>
            <p:nvSpPr>
              <p:cNvPr id="67" name="Shape 334"/>
              <p:cNvSpPr/>
              <p:nvPr/>
            </p:nvSpPr>
            <p:spPr>
              <a:xfrm>
                <a:off x="1474369" y="0"/>
                <a:ext cx="1035432" cy="921996"/>
              </a:xfrm>
              <a:prstGeom prst="rightArrow">
                <a:avLst>
                  <a:gd name="adj1" fmla="val 59341"/>
                  <a:gd name="adj2" fmla="val 37093"/>
                </a:avLst>
              </a:prstGeom>
              <a:solidFill>
                <a:srgbClr val="7D8E98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571500">
                  <a:defRPr sz="3200">
                    <a:latin typeface="+mj-lt"/>
                    <a:ea typeface="+mj-ea"/>
                    <a:cs typeface="+mj-cs"/>
                    <a:sym typeface="Vista Sans OT Medium"/>
                  </a:defRPr>
                </a:pPr>
                <a:endParaRPr>
                  <a:latin typeface="Arial"/>
                  <a:cs typeface="Arial"/>
                </a:endParaRPr>
              </a:p>
            </p:txBody>
          </p:sp>
          <p:sp>
            <p:nvSpPr>
              <p:cNvPr id="68" name="Shape 335"/>
              <p:cNvSpPr/>
              <p:nvPr/>
            </p:nvSpPr>
            <p:spPr>
              <a:xfrm flipH="1">
                <a:off x="0" y="0"/>
                <a:ext cx="1935643" cy="921996"/>
              </a:xfrm>
              <a:prstGeom prst="rightArrow">
                <a:avLst>
                  <a:gd name="adj1" fmla="val 59341"/>
                  <a:gd name="adj2" fmla="val 37093"/>
                </a:avLst>
              </a:prstGeom>
              <a:solidFill>
                <a:srgbClr val="7D8E98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571500">
                  <a:defRPr sz="3200">
                    <a:latin typeface="+mj-lt"/>
                    <a:ea typeface="+mj-ea"/>
                    <a:cs typeface="+mj-cs"/>
                    <a:sym typeface="Vista Sans OT Medium"/>
                  </a:defRPr>
                </a:pPr>
                <a:endParaRPr>
                  <a:latin typeface="Arial"/>
                  <a:cs typeface="Arial"/>
                </a:endParaRPr>
              </a:p>
            </p:txBody>
          </p:sp>
          <p:sp>
            <p:nvSpPr>
              <p:cNvPr id="69" name="Shape 336"/>
              <p:cNvSpPr/>
              <p:nvPr/>
            </p:nvSpPr>
            <p:spPr>
              <a:xfrm>
                <a:off x="44813" y="260724"/>
                <a:ext cx="2382272" cy="3991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noAutofit/>
              </a:bodyPr>
              <a:lstStyle>
                <a:lvl1pPr algn="ctr" defTabSz="825500">
                  <a:lnSpc>
                    <a:spcPct val="90000"/>
                  </a:lnSpc>
                  <a:spcBef>
                    <a:spcPts val="5900"/>
                  </a:spcBef>
                  <a:defRPr sz="2000">
                    <a:solidFill>
                      <a:srgbClr val="FFFFFF"/>
                    </a:solidFill>
                    <a:latin typeface="Avenir Heavy"/>
                    <a:ea typeface="Avenir Heavy"/>
                    <a:cs typeface="Avenir Heavy"/>
                    <a:sym typeface="Avenir Heavy"/>
                  </a:defRPr>
                </a:lvl1pPr>
              </a:lstStyle>
              <a:p>
                <a:r>
                  <a:rPr dirty="0">
                    <a:latin typeface="Arial"/>
                    <a:cs typeface="Arial"/>
                  </a:rPr>
                  <a:t>PCIe Gen3 </a:t>
                </a:r>
                <a:r>
                  <a:rPr dirty="0" smtClean="0">
                    <a:latin typeface="Arial"/>
                    <a:cs typeface="Arial"/>
                  </a:rPr>
                  <a:t>X</a:t>
                </a:r>
                <a:r>
                  <a:rPr lang="en-US" dirty="0" smtClean="0">
                    <a:latin typeface="Arial"/>
                    <a:cs typeface="Arial"/>
                  </a:rPr>
                  <a:t>4</a:t>
                </a:r>
                <a:endParaRPr dirty="0">
                  <a:latin typeface="Arial"/>
                  <a:cs typeface="Arial"/>
                </a:endParaRPr>
              </a:p>
            </p:txBody>
          </p:sp>
        </p:grpSp>
        <p:sp>
          <p:nvSpPr>
            <p:cNvPr id="64" name="Shape 338"/>
            <p:cNvSpPr/>
            <p:nvPr/>
          </p:nvSpPr>
          <p:spPr>
            <a:xfrm rot="16200000">
              <a:off x="9722517" y="5474141"/>
              <a:ext cx="1035432" cy="921996"/>
            </a:xfrm>
            <a:prstGeom prst="rightArrow">
              <a:avLst>
                <a:gd name="adj1" fmla="val 59341"/>
                <a:gd name="adj2" fmla="val 37093"/>
              </a:avLst>
            </a:prstGeom>
            <a:solidFill>
              <a:srgbClr val="7D8E98"/>
            </a:solidFill>
            <a:ln w="381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571500">
                <a:defRPr sz="3200">
                  <a:latin typeface="+mj-lt"/>
                  <a:ea typeface="+mj-ea"/>
                  <a:cs typeface="+mj-cs"/>
                  <a:sym typeface="Vista Sans OT Medium"/>
                </a:defRPr>
              </a:pPr>
              <a:endParaRPr>
                <a:latin typeface="Arial"/>
                <a:cs typeface="Arial"/>
              </a:endParaRPr>
            </a:p>
          </p:txBody>
        </p:sp>
        <p:sp>
          <p:nvSpPr>
            <p:cNvPr id="65" name="Shape 339"/>
            <p:cNvSpPr/>
            <p:nvPr/>
          </p:nvSpPr>
          <p:spPr>
            <a:xfrm rot="16200000" flipH="1">
              <a:off x="9505501" y="6459992"/>
              <a:ext cx="1469463" cy="921996"/>
            </a:xfrm>
            <a:prstGeom prst="rightArrow">
              <a:avLst>
                <a:gd name="adj1" fmla="val 59341"/>
                <a:gd name="adj2" fmla="val 37093"/>
              </a:avLst>
            </a:prstGeom>
            <a:solidFill>
              <a:srgbClr val="7D8E98"/>
            </a:solidFill>
            <a:ln w="381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571500">
                <a:defRPr sz="3200">
                  <a:latin typeface="+mj-lt"/>
                  <a:ea typeface="+mj-ea"/>
                  <a:cs typeface="+mj-cs"/>
                  <a:sym typeface="Vista Sans OT Medium"/>
                </a:defRPr>
              </a:pPr>
              <a:endParaRPr>
                <a:latin typeface="Arial"/>
                <a:cs typeface="Arial"/>
              </a:endParaRPr>
            </a:p>
          </p:txBody>
        </p:sp>
        <p:sp>
          <p:nvSpPr>
            <p:cNvPr id="66" name="Shape 340"/>
            <p:cNvSpPr/>
            <p:nvPr/>
          </p:nvSpPr>
          <p:spPr>
            <a:xfrm rot="16200000">
              <a:off x="9036038" y="6306603"/>
              <a:ext cx="2382272" cy="399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Autofit/>
            </a:bodyPr>
            <a:lstStyle>
              <a:lvl1pPr algn="ctr" defTabSz="825500">
                <a:lnSpc>
                  <a:spcPct val="90000"/>
                </a:lnSpc>
                <a:spcBef>
                  <a:spcPts val="5900"/>
                </a:spcBef>
                <a:defRPr sz="20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dirty="0">
                  <a:latin typeface="Arial"/>
                  <a:cs typeface="Arial"/>
                </a:rPr>
                <a:t>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767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Why OCP NIC?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7396" y="2580341"/>
            <a:ext cx="11310844" cy="9728200"/>
          </a:xfrm>
        </p:spPr>
        <p:txBody>
          <a:bodyPr/>
          <a:lstStyle/>
          <a:p>
            <a:r>
              <a:rPr lang="en-US" b="1" dirty="0" smtClean="0"/>
              <a:t>System Level Design Factors</a:t>
            </a:r>
          </a:p>
          <a:p>
            <a:pPr lvl="2"/>
            <a:r>
              <a:rPr lang="en-US" dirty="0" smtClean="0"/>
              <a:t>1G-&gt;10G-&gt;25G-&gt;100G-&gt;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Compact Form Factor</a:t>
            </a:r>
          </a:p>
          <a:p>
            <a:pPr lvl="2"/>
            <a:r>
              <a:rPr lang="en-US" dirty="0" smtClean="0"/>
              <a:t>Available Standard </a:t>
            </a:r>
            <a:r>
              <a:rPr lang="en-US" dirty="0" err="1" smtClean="0"/>
              <a:t>PCIe</a:t>
            </a:r>
            <a:r>
              <a:rPr lang="en-US" dirty="0" smtClean="0"/>
              <a:t> slots</a:t>
            </a:r>
          </a:p>
          <a:p>
            <a:pPr lvl="2"/>
            <a:r>
              <a:rPr lang="en-US" dirty="0"/>
              <a:t>Support </a:t>
            </a:r>
            <a:r>
              <a:rPr lang="en-US" dirty="0" smtClean="0"/>
              <a:t>Multi-Host Environments</a:t>
            </a:r>
          </a:p>
          <a:p>
            <a:pPr lvl="2"/>
            <a:r>
              <a:rPr lang="en-US" dirty="0" smtClean="0"/>
              <a:t>Side-Band connectivity (I2C, RMII)</a:t>
            </a:r>
          </a:p>
          <a:p>
            <a:pPr lvl="2"/>
            <a:r>
              <a:rPr lang="en-US" dirty="0" smtClean="0"/>
              <a:t>Standby Power Domain</a:t>
            </a:r>
          </a:p>
          <a:p>
            <a:pPr lvl="2"/>
            <a:r>
              <a:rPr lang="en-US" dirty="0" smtClean="0"/>
              <a:t>Smart NIC Advanced Feature usage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696638" y="2580341"/>
            <a:ext cx="11310844" cy="9728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marL="457200" marR="0" indent="-457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85800" marR="0" indent="-457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⎻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09651" marR="0" indent="-552451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296987" marR="0" indent="-6096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⎻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529821" marR="0" indent="-613834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75000"/>
              <a:buFont typeface="Arial"/>
              <a:buChar char="o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895600" marR="0" indent="-6096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3352800" marR="0" indent="-6096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3810000" marR="0" indent="-6096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4267200" marR="0" indent="-6096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hangingPunct="1"/>
            <a:r>
              <a:rPr lang="en-US" b="1" dirty="0" smtClean="0"/>
              <a:t>Networking Options</a:t>
            </a:r>
          </a:p>
          <a:p>
            <a:pPr lvl="2" hangingPunct="1"/>
            <a:r>
              <a:rPr lang="en-US" dirty="0" smtClean="0"/>
              <a:t>CPU complex Built-In NIC </a:t>
            </a:r>
          </a:p>
          <a:p>
            <a:pPr lvl="2" hangingPunct="1"/>
            <a:r>
              <a:rPr lang="en-US" dirty="0" smtClean="0"/>
              <a:t>External On-board NIC</a:t>
            </a:r>
          </a:p>
          <a:p>
            <a:pPr lvl="2" hangingPunct="1"/>
            <a:r>
              <a:rPr lang="en-US" dirty="0"/>
              <a:t>S</a:t>
            </a:r>
            <a:r>
              <a:rPr lang="en-US" dirty="0" smtClean="0"/>
              <a:t>tandard </a:t>
            </a:r>
            <a:r>
              <a:rPr lang="en-US" dirty="0" err="1" smtClean="0"/>
              <a:t>PCIe</a:t>
            </a:r>
            <a:r>
              <a:rPr lang="en-US" dirty="0" smtClean="0"/>
              <a:t> NIC card</a:t>
            </a:r>
          </a:p>
          <a:p>
            <a:pPr lvl="2" hangingPunct="1"/>
            <a:r>
              <a:rPr lang="en-US" dirty="0" smtClean="0"/>
              <a:t>Build Open Standard?</a:t>
            </a:r>
          </a:p>
          <a:p>
            <a:pPr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7055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OCP NIC 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7396" y="2580341"/>
            <a:ext cx="11310844" cy="9728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OCP Spec v0.5 (2012)</a:t>
            </a:r>
          </a:p>
          <a:p>
            <a:pPr lvl="2"/>
            <a:r>
              <a:rPr lang="en-US" dirty="0" smtClean="0"/>
              <a:t>10G</a:t>
            </a:r>
          </a:p>
          <a:p>
            <a:pPr lvl="2"/>
            <a:r>
              <a:rPr lang="en-US" dirty="0" smtClean="0"/>
              <a:t>X8 </a:t>
            </a:r>
            <a:r>
              <a:rPr lang="en-US" dirty="0" err="1" smtClean="0"/>
              <a:t>PCIe</a:t>
            </a:r>
            <a:r>
              <a:rPr lang="en-US" dirty="0" smtClean="0"/>
              <a:t> Gen3</a:t>
            </a:r>
          </a:p>
          <a:p>
            <a:pPr lvl="2"/>
            <a:r>
              <a:rPr lang="en-US" dirty="0" smtClean="0"/>
              <a:t>I2C Sideband</a:t>
            </a:r>
          </a:p>
          <a:p>
            <a:pPr lvl="2"/>
            <a:r>
              <a:rPr lang="en-US" dirty="0" smtClean="0"/>
              <a:t>2x SFP</a:t>
            </a:r>
          </a:p>
          <a:p>
            <a:r>
              <a:rPr lang="en-US" b="1" dirty="0" smtClean="0"/>
              <a:t>OCP Spec v2.0 (2015)</a:t>
            </a:r>
          </a:p>
          <a:p>
            <a:pPr lvl="2"/>
            <a:r>
              <a:rPr lang="en-US" dirty="0" smtClean="0"/>
              <a:t>10G/25G/40G/50G/100G</a:t>
            </a:r>
          </a:p>
          <a:p>
            <a:pPr lvl="2"/>
            <a:r>
              <a:rPr lang="en-US" dirty="0" smtClean="0"/>
              <a:t>X16 </a:t>
            </a:r>
            <a:r>
              <a:rPr lang="en-US" dirty="0" err="1" smtClean="0"/>
              <a:t>PCIe</a:t>
            </a:r>
            <a:r>
              <a:rPr lang="en-US" dirty="0" smtClean="0"/>
              <a:t> Gen3</a:t>
            </a:r>
          </a:p>
          <a:p>
            <a:pPr lvl="2"/>
            <a:r>
              <a:rPr lang="en-US" dirty="0" smtClean="0"/>
              <a:t>I2C and RMII sideband</a:t>
            </a:r>
          </a:p>
          <a:p>
            <a:pPr lvl="2"/>
            <a:r>
              <a:rPr lang="en-US" dirty="0" err="1" smtClean="0"/>
              <a:t>Upto</a:t>
            </a:r>
            <a:r>
              <a:rPr lang="en-US" dirty="0" smtClean="0"/>
              <a:t> 4x SFP28, 2xQSFP28, 4x RJ45</a:t>
            </a:r>
          </a:p>
          <a:p>
            <a:r>
              <a:rPr lang="en-US" b="1" dirty="0" smtClean="0"/>
              <a:t>OCP Spec v3.0 (WIP)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696638" y="2580341"/>
            <a:ext cx="11310844" cy="9728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marL="457200" marR="0" indent="-457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85800" marR="0" indent="-457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⎻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09651" marR="0" indent="-552451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296987" marR="0" indent="-6096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⎻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529821" marR="0" indent="-613834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75000"/>
              <a:buFont typeface="Arial"/>
              <a:buChar char="o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895600" marR="0" indent="-6096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3352800" marR="0" indent="-6096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3810000" marR="0" indent="-6096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4267200" marR="0" indent="-6096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ct val="100000"/>
              <a:buFont typeface="Arial"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5F6062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hangingPunct="1"/>
            <a:r>
              <a:rPr lang="en-US" b="1" dirty="0" smtClean="0"/>
              <a:t>Industry Adoption (public)</a:t>
            </a:r>
          </a:p>
          <a:p>
            <a:pPr lvl="1" hangingPunct="1"/>
            <a:r>
              <a:rPr lang="en-US" dirty="0" smtClean="0"/>
              <a:t>Broadcom Limited</a:t>
            </a:r>
          </a:p>
          <a:p>
            <a:pPr lvl="1" hangingPunct="1"/>
            <a:r>
              <a:rPr lang="en-US" dirty="0" err="1" smtClean="0"/>
              <a:t>Chelsio</a:t>
            </a:r>
            <a:endParaRPr lang="en-US" dirty="0" smtClean="0"/>
          </a:p>
          <a:p>
            <a:pPr lvl="1" hangingPunct="1"/>
            <a:r>
              <a:rPr lang="en-US" dirty="0" smtClean="0"/>
              <a:t>Intel</a:t>
            </a:r>
          </a:p>
          <a:p>
            <a:pPr lvl="1" hangingPunct="1"/>
            <a:r>
              <a:rPr lang="en-US" dirty="0" err="1" smtClean="0"/>
              <a:t>Mellanox</a:t>
            </a:r>
            <a:r>
              <a:rPr lang="en-US" dirty="0" smtClean="0"/>
              <a:t> Technologies</a:t>
            </a:r>
          </a:p>
          <a:p>
            <a:pPr lvl="1" hangingPunct="1"/>
            <a:r>
              <a:rPr lang="en-US" dirty="0" err="1" smtClean="0"/>
              <a:t>Qlogic</a:t>
            </a:r>
            <a:endParaRPr lang="en-US" dirty="0" smtClean="0"/>
          </a:p>
          <a:p>
            <a:pPr lvl="1" hangingPunct="1"/>
            <a:r>
              <a:rPr lang="en-US" dirty="0" smtClean="0"/>
              <a:t>Quanta</a:t>
            </a:r>
          </a:p>
          <a:p>
            <a:pPr lvl="1" hangingPunct="1"/>
            <a:r>
              <a:rPr lang="en-US" dirty="0" err="1" smtClean="0"/>
              <a:t>Silicom</a:t>
            </a:r>
            <a:endParaRPr lang="en-US" dirty="0" smtClean="0"/>
          </a:p>
          <a:p>
            <a:pPr lvl="1" hangingPunct="1"/>
            <a:r>
              <a:rPr lang="en-US" dirty="0" err="1" smtClean="0"/>
              <a:t>WiWynn</a:t>
            </a:r>
            <a:endParaRPr lang="en-US" dirty="0" smtClean="0"/>
          </a:p>
          <a:p>
            <a:pPr lvl="1" hangingPunct="1"/>
            <a:r>
              <a:rPr lang="en-US" dirty="0" err="1" smtClean="0"/>
              <a:t>Zaius</a:t>
            </a:r>
            <a:r>
              <a:rPr lang="en-US" dirty="0" smtClean="0"/>
              <a:t> (Rackspace/Google)</a:t>
            </a:r>
          </a:p>
        </p:txBody>
      </p:sp>
    </p:spTree>
    <p:extLst>
      <p:ext uri="{BB962C8B-B14F-4D97-AF65-F5344CB8AC3E}">
        <p14:creationId xmlns:p14="http://schemas.microsoft.com/office/powerpoint/2010/main" val="285444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 management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c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7396" y="2580341"/>
            <a:ext cx="21945600" cy="9728200"/>
          </a:xfrm>
        </p:spPr>
        <p:txBody>
          <a:bodyPr>
            <a:normAutofit/>
          </a:bodyPr>
          <a:lstStyle/>
          <a:p>
            <a:pPr marL="457200" lvl="2" indent="-457200"/>
            <a:r>
              <a:rPr lang="en-US" dirty="0" smtClean="0"/>
              <a:t>Pass-through Management traffic control</a:t>
            </a:r>
          </a:p>
          <a:p>
            <a:pPr marL="457200" lvl="2" indent="-457200"/>
            <a:r>
              <a:rPr lang="en-US" dirty="0" smtClean="0"/>
              <a:t>Inventory of NIC capabilities and parameters</a:t>
            </a:r>
          </a:p>
          <a:p>
            <a:pPr marL="457200" lvl="2" indent="-457200"/>
            <a:r>
              <a:rPr lang="en-US" dirty="0"/>
              <a:t>P</a:t>
            </a:r>
            <a:r>
              <a:rPr lang="en-US" dirty="0" smtClean="0"/>
              <a:t>ort link status reporting and NIC Statistics</a:t>
            </a:r>
          </a:p>
          <a:p>
            <a:pPr marL="457200" lvl="2" indent="-457200"/>
            <a:r>
              <a:rPr lang="en-US" dirty="0" smtClean="0"/>
              <a:t>Notifications: driver presence state changes, link status change, soft reset, etc.</a:t>
            </a:r>
          </a:p>
          <a:p>
            <a:pPr marL="457200" lvl="2" indent="-457200"/>
            <a:r>
              <a:rPr lang="en-US" dirty="0" smtClean="0"/>
              <a:t>Inventory </a:t>
            </a:r>
            <a:r>
              <a:rPr lang="en-US" dirty="0"/>
              <a:t>of provisioned BMC MAC addresses</a:t>
            </a:r>
          </a:p>
          <a:p>
            <a:pPr marL="457200" lvl="2" indent="-457200"/>
            <a:r>
              <a:rPr lang="en-US" dirty="0" smtClean="0"/>
              <a:t>Temperature </a:t>
            </a:r>
            <a:r>
              <a:rPr lang="en-US" dirty="0"/>
              <a:t>reading</a:t>
            </a:r>
          </a:p>
          <a:p>
            <a:pPr marL="457200" lvl="2" indent="-457200"/>
            <a:r>
              <a:rPr lang="en-US" dirty="0" smtClean="0"/>
              <a:t>Inventory and configuration of </a:t>
            </a:r>
            <a:r>
              <a:rPr lang="en-US" dirty="0"/>
              <a:t>host </a:t>
            </a:r>
            <a:r>
              <a:rPr lang="en-US" dirty="0" err="1" smtClean="0"/>
              <a:t>PCIe</a:t>
            </a:r>
            <a:r>
              <a:rPr lang="en-US" dirty="0" smtClean="0"/>
              <a:t> functions</a:t>
            </a:r>
            <a:endParaRPr lang="en-US" dirty="0"/>
          </a:p>
          <a:p>
            <a:pPr marL="457200" lvl="2" indent="-457200"/>
            <a:r>
              <a:rPr lang="en-US" dirty="0"/>
              <a:t>Firmware inventory (versions of images, firmware package string</a:t>
            </a:r>
            <a:r>
              <a:rPr lang="en-US" dirty="0" smtClean="0"/>
              <a:t>) and update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24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 specific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c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7396" y="2580341"/>
            <a:ext cx="21945600" cy="9728200"/>
          </a:xfrm>
        </p:spPr>
        <p:txBody>
          <a:bodyPr>
            <a:normAutofit/>
          </a:bodyPr>
          <a:lstStyle/>
          <a:p>
            <a:pPr marL="457200" lvl="2" indent="-457200"/>
            <a:r>
              <a:rPr lang="en-US" b="1" dirty="0" smtClean="0"/>
              <a:t>BMC MAC Address Provisioning</a:t>
            </a:r>
          </a:p>
          <a:p>
            <a:pPr lvl="2"/>
            <a:r>
              <a:rPr lang="en-US" dirty="0"/>
              <a:t>NIC provisions </a:t>
            </a:r>
            <a:r>
              <a:rPr lang="en-US" dirty="0" smtClean="0"/>
              <a:t>MAC </a:t>
            </a:r>
            <a:r>
              <a:rPr lang="en-US" dirty="0"/>
              <a:t>addresses for </a:t>
            </a:r>
            <a:r>
              <a:rPr lang="en-US" dirty="0" smtClean="0"/>
              <a:t>BMC or virtual BMC (one per host)</a:t>
            </a:r>
            <a:endParaRPr lang="en-US" dirty="0"/>
          </a:p>
          <a:p>
            <a:pPr lvl="2"/>
            <a:r>
              <a:rPr lang="en-US" dirty="0"/>
              <a:t>BMC MAC addresses are retrieved via </a:t>
            </a:r>
            <a:r>
              <a:rPr lang="en-US" dirty="0" smtClean="0"/>
              <a:t>NC-SI commands</a:t>
            </a:r>
          </a:p>
          <a:p>
            <a:r>
              <a:rPr lang="en-US" b="1" dirty="0" smtClean="0"/>
              <a:t>Host-BMC configuration and control</a:t>
            </a:r>
          </a:p>
          <a:p>
            <a:pPr lvl="2"/>
            <a:r>
              <a:rPr lang="en-US" dirty="0" smtClean="0"/>
              <a:t>Each host has independent communication channel with the BMC</a:t>
            </a:r>
          </a:p>
          <a:p>
            <a:pPr lvl="2"/>
            <a:r>
              <a:rPr lang="en-US" dirty="0" smtClean="0"/>
              <a:t>Host-BMC communication is configured and controlled by the BMC</a:t>
            </a:r>
          </a:p>
          <a:p>
            <a:r>
              <a:rPr lang="en-US" b="1" dirty="0" err="1" smtClean="0"/>
              <a:t>QoS</a:t>
            </a:r>
            <a:r>
              <a:rPr lang="en-US" b="1" dirty="0" smtClean="0"/>
              <a:t> Configuration and Control - All </a:t>
            </a:r>
            <a:r>
              <a:rPr lang="en-US" b="1" dirty="0"/>
              <a:t>hosts </a:t>
            </a:r>
            <a:r>
              <a:rPr lang="en-US" b="1" dirty="0" smtClean="0"/>
              <a:t>share NIC port </a:t>
            </a:r>
            <a:r>
              <a:rPr lang="en-US" b="1" dirty="0"/>
              <a:t>bandwidth</a:t>
            </a:r>
          </a:p>
          <a:p>
            <a:pPr lvl="2"/>
            <a:r>
              <a:rPr lang="en-US" dirty="0" smtClean="0"/>
              <a:t>Port bandwidth </a:t>
            </a:r>
            <a:r>
              <a:rPr lang="en-US" dirty="0"/>
              <a:t>settings </a:t>
            </a:r>
            <a:r>
              <a:rPr lang="en-US" dirty="0" smtClean="0"/>
              <a:t>controlled by the BMC via NC-SI commands</a:t>
            </a:r>
            <a:endParaRPr lang="en-US" dirty="0"/>
          </a:p>
          <a:p>
            <a:pPr lvl="2"/>
            <a:r>
              <a:rPr lang="en-US" dirty="0" smtClean="0"/>
              <a:t>Bandwidth </a:t>
            </a:r>
            <a:r>
              <a:rPr lang="en-US" dirty="0"/>
              <a:t>settings </a:t>
            </a:r>
            <a:r>
              <a:rPr lang="en-US" dirty="0" smtClean="0"/>
              <a:t>configured per NC-SI </a:t>
            </a:r>
            <a:r>
              <a:rPr lang="en-US" dirty="0"/>
              <a:t>channel (physical network port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61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CP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CP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6061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6061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CP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CP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6061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6061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969</Words>
  <Application>Microsoft Macintosh PowerPoint</Application>
  <PresentationFormat>Custom</PresentationFormat>
  <Paragraphs>159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Avenir Heavy</vt:lpstr>
      <vt:lpstr>Avenir Medium</vt:lpstr>
      <vt:lpstr>Avenir Roman</vt:lpstr>
      <vt:lpstr>Calibri</vt:lpstr>
      <vt:lpstr>Franklin Gothic Book</vt:lpstr>
      <vt:lpstr>Vista Sans OT Medium</vt:lpstr>
      <vt:lpstr>Wingdings</vt:lpstr>
      <vt:lpstr>Arial</vt:lpstr>
      <vt:lpstr>OCP Template</vt:lpstr>
      <vt:lpstr>PowerPoint Presentation</vt:lpstr>
      <vt:lpstr>Standards-based  Multi-Host NIC Management</vt:lpstr>
      <vt:lpstr>Agenda</vt:lpstr>
      <vt:lpstr>Multi-Host Yosemite OCP system</vt:lpstr>
      <vt:lpstr>Multi-Host Yosemite topology</vt:lpstr>
      <vt:lpstr>Background: Why OCP NIC?</vt:lpstr>
      <vt:lpstr>OCP NIC evolution</vt:lpstr>
      <vt:lpstr>NIC management use cases</vt:lpstr>
      <vt:lpstr>MH specific management use cases</vt:lpstr>
      <vt:lpstr>Network Controller Sideband Interface (NC-SI)</vt:lpstr>
      <vt:lpstr>NC-SI/RBT and NC-SI/MCTP/SMBus</vt:lpstr>
      <vt:lpstr>PMCI* components used by OCP NIC</vt:lpstr>
      <vt:lpstr>PLDM for FW Update</vt:lpstr>
      <vt:lpstr>PLDM for firmware update concept</vt:lpstr>
      <vt:lpstr>PLDM for FW update operation</vt:lpstr>
      <vt:lpstr>Allowing PLDM for firmware update over RBT</vt:lpstr>
      <vt:lpstr>PLDM over NC-SI RBT commands</vt:lpstr>
      <vt:lpstr>OCP NIC 3.0 card in different platforms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MartinGarcia</dc:creator>
  <cp:lastModifiedBy>Sai Dasari</cp:lastModifiedBy>
  <cp:revision>116</cp:revision>
  <dcterms:modified xsi:type="dcterms:W3CDTF">2018-03-05T06:35:19Z</dcterms:modified>
</cp:coreProperties>
</file>